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40"/>
  </p:notesMasterIdLst>
  <p:sldIdLst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9C38F-8171-4D3B-8630-5A85DE2F7EBE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6465F-636B-4B3D-83C9-983254E620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427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4.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trabalho está licenciado com uma Licença 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Creative 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- Atribuição-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NãoComercial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SemDerivações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4.0 Internacional</a:t>
            </a:r>
            <a:r>
              <a:rPr lang="pt-PT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180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1304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674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7640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37665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2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59946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71729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197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0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36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0533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2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35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773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058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3452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7498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39417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27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7616D-AE4E-460F-95B3-C9D5A83C3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2F86EE-4ED8-4797-B77E-17D9E44EA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DA40BD8-0623-420B-BCDF-95CD28F9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BEBC26F-4832-460F-9FA6-5BC0C3D4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0C690B3-C761-492E-A6AC-5F1664FF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151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3ACB1-2AB5-4A2C-8764-5AF1C448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4BC8EB-4432-45D8-B665-FEF59E942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EDE0CBD-06A2-44F6-A0CB-A56AC851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9A7A3B5-923B-4B97-BE13-BEE3C05F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8CBB8E-8719-4C8E-8C39-1675BA76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170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BDCFCE-19D9-452E-ADE1-64E45E541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45FE60F-3DE8-40B1-9C59-1CE98A733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111BD57-D168-41F9-99ED-A4C9797E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2B666DC-52E9-4893-A753-13686FDD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0C8EB3C-1C17-4CD2-B530-9A379ED2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0696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29500" y="2758167"/>
            <a:ext cx="5695600" cy="1546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8533"/>
            </a:lvl1pPr>
            <a:lvl2pPr lvl="1">
              <a:spcBef>
                <a:spcPts val="0"/>
              </a:spcBef>
              <a:buSzPct val="100000"/>
              <a:defRPr sz="8533"/>
            </a:lvl2pPr>
            <a:lvl3pPr lvl="2">
              <a:spcBef>
                <a:spcPts val="0"/>
              </a:spcBef>
              <a:buSzPct val="100000"/>
              <a:defRPr sz="8533"/>
            </a:lvl3pPr>
            <a:lvl4pPr lvl="3">
              <a:spcBef>
                <a:spcPts val="0"/>
              </a:spcBef>
              <a:buSzPct val="100000"/>
              <a:defRPr sz="8533"/>
            </a:lvl4pPr>
            <a:lvl5pPr lvl="4">
              <a:spcBef>
                <a:spcPts val="0"/>
              </a:spcBef>
              <a:buSzPct val="100000"/>
              <a:defRPr sz="8533"/>
            </a:lvl5pPr>
            <a:lvl6pPr lvl="5">
              <a:spcBef>
                <a:spcPts val="0"/>
              </a:spcBef>
              <a:buSzPct val="100000"/>
              <a:defRPr sz="8533"/>
            </a:lvl6pPr>
            <a:lvl7pPr lvl="6">
              <a:spcBef>
                <a:spcPts val="0"/>
              </a:spcBef>
              <a:buSzPct val="100000"/>
              <a:defRPr sz="8533"/>
            </a:lvl7pPr>
            <a:lvl8pPr lvl="7">
              <a:spcBef>
                <a:spcPts val="0"/>
              </a:spcBef>
              <a:buSzPct val="100000"/>
              <a:defRPr sz="8533"/>
            </a:lvl8pPr>
            <a:lvl9pPr lvl="8">
              <a:spcBef>
                <a:spcPts val="0"/>
              </a:spcBef>
              <a:buSzPct val="100000"/>
              <a:defRPr sz="8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0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 rot="169468" flipH="1">
            <a:off x="4811963" y="861594"/>
            <a:ext cx="6997300" cy="507937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" name="Shape 16"/>
          <p:cNvSpPr/>
          <p:nvPr/>
        </p:nvSpPr>
        <p:spPr>
          <a:xfrm rot="169468" flipH="1">
            <a:off x="4507163" y="556794"/>
            <a:ext cx="6997300" cy="507937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24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8" name="Shape 4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3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62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aemelia_icons.png"/>
          <p:cNvPicPr preferRelativeResize="0"/>
          <p:nvPr/>
        </p:nvPicPr>
        <p:blipFill rotWithShape="1">
          <a:blip r:embed="rId2">
            <a:alphaModFix amt="40000"/>
          </a:blip>
          <a:srcRect t="30860" b="30860"/>
          <a:stretch/>
        </p:blipFill>
        <p:spPr>
          <a:xfrm>
            <a:off x="0" y="-1"/>
            <a:ext cx="12192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715367" y="2625167"/>
            <a:ext cx="7812799" cy="368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  <a:latin typeface="+mj-l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49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aemelia_icons.png"/>
          <p:cNvPicPr preferRelativeResize="0"/>
          <p:nvPr/>
        </p:nvPicPr>
        <p:blipFill rotWithShape="1">
          <a:blip r:embed="rId2">
            <a:alphaModFix amt="20000"/>
          </a:blip>
          <a:srcRect t="30860" b="30860"/>
          <a:stretch/>
        </p:blipFill>
        <p:spPr>
          <a:xfrm>
            <a:off x="0" y="-1"/>
            <a:ext cx="12192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960234" y="4143134"/>
            <a:ext cx="7723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960234" y="5209137"/>
            <a:ext cx="7723599" cy="10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SzPct val="100000"/>
              <a:buNone/>
              <a:defRPr sz="3200">
                <a:solidFill>
                  <a:srgbClr val="6FA8DC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buSzPct val="100000"/>
              <a:buNone/>
              <a:defRPr sz="32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1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7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 flipH="1">
            <a:off x="2793599" y="0"/>
            <a:ext cx="93984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392301" y="396488"/>
            <a:ext cx="3975199" cy="621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7607034" y="396488"/>
            <a:ext cx="3975199" cy="621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1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972AB-3F94-4B31-B3F2-F3C09823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37200EB-83B7-4EC1-B094-D88555D38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E206C5B-FF35-47E3-9CD7-8B41C6DF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35DC568-C4B6-423D-842F-B7711B7F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A1049E-F96E-4709-A14B-04570A84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976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7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4" y="377531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8" y="5244662"/>
            <a:ext cx="2606567" cy="1082567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  <a:latin typeface="+mj-lt"/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4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6" y="1344614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9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8" name="Shape 4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7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FB494-D23A-4751-A7C6-8C99177AB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C9B1F48-818E-4039-9100-29FBE10B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DAEE87C-C50F-4393-BF83-116935CE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644D915-E995-4968-945C-9DC70D5A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B80F37-A8DE-4A0E-910C-489A0FB5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19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5B4D7-7638-4FB5-B930-D5CFDA82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D03830C-7D6B-4BDC-9171-2E8914DAB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6A7E8D8-2CC2-443D-8C35-913B197F9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061FFF7-7E7F-4EC1-A662-BBEC9911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5BD8EE-3F9F-48A2-9EF9-EF8379E8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FD47F5D-D1F1-4F18-9E12-DC5D5716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498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A9B22-1788-4648-A7E8-B6CDCD34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66C06DF-1990-4F75-8173-4519178F5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B0F9487-A2AB-487D-98CE-4EB9D0C80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DBBF156-6E50-4B98-8730-09207B32E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46EB0BC6-0F86-4967-91EF-EDDA31ABE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9A55DDD-7AFF-4B75-8838-49D1EF4F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77FE263D-27DB-42DA-9625-0D1F32AB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58F58C6-43A4-487E-9119-C97B9084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957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881F7-5D07-4F8A-81BF-3705C562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0AB6C17-CDCA-4BBC-AC6F-3A8AC153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45FA1A2-46CE-404D-A2E7-CC73C12A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24FC3C4-359E-4703-974C-E2B9C14E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556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1EDD5C4-9B42-4E46-B803-74C2794F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1F83C48-F01B-4046-AA63-E2B733D8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CC9BC68-9D77-4969-93B1-5BA3A4F3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968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5634A-85E3-460B-9697-572753BE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5BCF96F-38D1-45AE-B6C7-97A81143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3DB3CC5-D1F6-4B3F-B27B-21C5F86F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2DAEFD6-FD3D-4D1F-9A8F-A063FA08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C2652CD-7B07-4616-9220-48402F59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2E4CB13-5FD5-4DA3-A764-930998F9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15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5B5B6-285D-4EDB-8916-C851BD373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6FDA634-7EB0-4F5B-AD07-314B834D8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10E97AA-D4C6-488A-A106-38F29C8E3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D9BDBD8-B178-4AAC-A0DF-C845788A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490BE12-DBA8-4FE4-BC9B-2C376AE3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D2A733E-DE23-4034-9CDB-BAA7F268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001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D585BE3-3274-49EE-9E8B-790C64E9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8328252-E828-44C9-9D25-413F4C13B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83504A6-32FE-4CD1-B48B-18D9DF363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1EAAA-E6FC-47C8-A70E-6255BEAC0420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ABA200F-B83F-45FC-AD4A-7C0D7F949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EDC4C04-2F45-42C4-9CB8-06BB12A52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A49E7-FB1B-4A6D-8A53-54A90DA723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277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60000"/>
                <a:lumOff val="40000"/>
              </a:schemeClr>
            </a:gs>
            <a:gs pos="0">
              <a:srgbClr val="D4DEFF">
                <a:lumMod val="7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832834" y="646133"/>
            <a:ext cx="7415999" cy="56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FA8DC"/>
              </a:buClr>
              <a:buSzPct val="100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6FA8DC"/>
              </a:buClr>
              <a:buSzPct val="1000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6FA8DC"/>
              </a:buClr>
              <a:buSzPct val="100000"/>
              <a:buFont typeface="Roboto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6FA8DC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z="12800" b="1" smtClean="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pPr/>
              <a:t>‹nº›</a:t>
            </a:fld>
            <a:endParaRPr lang="en" sz="12800" b="1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12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internetsegura.pt/dia-da-internet-mais-segura-2018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hyperlink" Target="http://creativecommons.org/licenses/by-nc-nd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cSKGa_7XJkg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hyperlink" Target="https://youtu.be/MNP_aEbn0gQ" TargetMode="Externa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OM3W-72W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hyperlink" Target="https://www.youtube.com/watch?v=LjelWvbi2wI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saferinternetday.org/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oiUpkmVDT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HzMLSY1SQQ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hyperlink" Target="https://www.youtube.com/watch?v=xKbpUpk9S0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hyperlink" Target="http://www.internetsegura.pt/linha-internet-segura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user/PTinternetsegura/playlists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www.facebook.com/internetsegura.pt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internetsegura.pt/photos/a.1090937434379010.1073741834.136223479850415/1092350617571025/?type=1&amp;theater" TargetMode="External"/><Relationship Id="rId13" Type="http://schemas.openxmlformats.org/officeDocument/2006/relationships/image" Target="../media/image64.png"/><Relationship Id="rId18" Type="http://schemas.openxmlformats.org/officeDocument/2006/relationships/hyperlink" Target="https://www.facebook.com/internetsegura.pt/photos/a.1090937434379010.1073741834.136223479850415/1093128887493198/?type=3&amp;theater" TargetMode="External"/><Relationship Id="rId3" Type="http://schemas.openxmlformats.org/officeDocument/2006/relationships/image" Target="../media/image59.png"/><Relationship Id="rId21" Type="http://schemas.openxmlformats.org/officeDocument/2006/relationships/image" Target="../media/image68.png"/><Relationship Id="rId7" Type="http://schemas.openxmlformats.org/officeDocument/2006/relationships/image" Target="../media/image61.png"/><Relationship Id="rId12" Type="http://schemas.openxmlformats.org/officeDocument/2006/relationships/hyperlink" Target="https://www.facebook.com/internetsegura.pt/photos/a.1090937434379010.1073741834.136223479850415/1092639540875466/?type=1&amp;theater" TargetMode="External"/><Relationship Id="rId17" Type="http://schemas.openxmlformats.org/officeDocument/2006/relationships/image" Target="../media/image66.png"/><Relationship Id="rId25" Type="http://schemas.openxmlformats.org/officeDocument/2006/relationships/image" Target="../media/image70.png"/><Relationship Id="rId2" Type="http://schemas.openxmlformats.org/officeDocument/2006/relationships/hyperlink" Target="https://www.facebook.com/internetsegura.pt/photos/a.1090937434379010.1073741834.136223479850415/1091659580973462/?type=1&amp;theater" TargetMode="External"/><Relationship Id="rId16" Type="http://schemas.openxmlformats.org/officeDocument/2006/relationships/hyperlink" Target="https://www.facebook.com/internetsegura.pt/photos/a.1090937434379010.1073741834.136223479850415/1091839090955511/?type=1&amp;theater" TargetMode="External"/><Relationship Id="rId20" Type="http://schemas.openxmlformats.org/officeDocument/2006/relationships/hyperlink" Target="https://www.facebook.com/internetsegura.pt/photos/a.1090937434379010.1073741834.136223479850415/1091659584306795/?type=1&amp;theater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internetsegura.pt/photos/a.1090937434379010.1073741834.136223479850415/1091659590973461/?type=1&amp;theater" TargetMode="External"/><Relationship Id="rId11" Type="http://schemas.openxmlformats.org/officeDocument/2006/relationships/image" Target="../media/image63.png"/><Relationship Id="rId24" Type="http://schemas.openxmlformats.org/officeDocument/2006/relationships/hyperlink" Target="https://www.facebook.com/internetsegura.pt/photos/a.1090937434379010.1073741834.136223479850415/1090993427706744/?type=1&amp;theater" TargetMode="External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10" Type="http://schemas.openxmlformats.org/officeDocument/2006/relationships/hyperlink" Target="https://www.facebook.com/internetsegura.pt/photos/a.1090937434379010.1073741834.136223479850415/1093226170816803/?type=1&amp;theater" TargetMode="External"/><Relationship Id="rId19" Type="http://schemas.openxmlformats.org/officeDocument/2006/relationships/image" Target="../media/image67.png"/><Relationship Id="rId4" Type="http://schemas.openxmlformats.org/officeDocument/2006/relationships/hyperlink" Target="https://www.facebook.com/internetsegura.pt/photos/a.1090937434379010.1073741834.136223479850415/1091659687640118/?type=1&amp;theater" TargetMode="External"/><Relationship Id="rId9" Type="http://schemas.openxmlformats.org/officeDocument/2006/relationships/image" Target="../media/image62.png"/><Relationship Id="rId14" Type="http://schemas.openxmlformats.org/officeDocument/2006/relationships/hyperlink" Target="https://www.facebook.com/internetsegura.pt/photos/a.1090937434379010.1073741834.136223479850415/1091838754288878" TargetMode="External"/><Relationship Id="rId22" Type="http://schemas.openxmlformats.org/officeDocument/2006/relationships/hyperlink" Target="https://www.facebook.com/internetsegura.pt/photos/a.1090937434379010.1073741834.136223479850415/1093128880826532/?type=3&amp;theate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JyxRYPr6gTkjA6M6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hyperlink" Target="http://www.internetsegura.pt/" TargetMode="Externa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haalerta.internetsegura.pt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hyperlink" Target="http://www.internetsegura.pt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internetsegura.pt/linha-internet-segura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www.seguranet.pt/" TargetMode="Externa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etterinternetforkids.eu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hyperlink" Target="http://betterinternetforkids.eu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saferinternetday.org/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e várias participações no Passatempo &quot;Aceita o Desafio 2018!&quot;">
            <a:hlinkClick r:id="rId3"/>
            <a:extLst>
              <a:ext uri="{FF2B5EF4-FFF2-40B4-BE49-F238E27FC236}">
                <a16:creationId xmlns:a16="http://schemas.microsoft.com/office/drawing/2014/main" id="{13B2C859-CEAB-4619-BDC6-835A1FEEA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94" t="3410" r="994" b="3597"/>
          <a:stretch/>
        </p:blipFill>
        <p:spPr>
          <a:xfrm>
            <a:off x="4095420" y="213695"/>
            <a:ext cx="7929283" cy="56424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8DD1FE-E90E-4D12-B37B-133312BAB07C}"/>
              </a:ext>
            </a:extLst>
          </p:cNvPr>
          <p:cNvSpPr txBox="1"/>
          <p:nvPr/>
        </p:nvSpPr>
        <p:spPr>
          <a:xfrm>
            <a:off x="167297" y="1212965"/>
            <a:ext cx="3753224" cy="362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C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entro </a:t>
            </a:r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I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nternet </a:t>
            </a:r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S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egura</a:t>
            </a:r>
          </a:p>
          <a:p>
            <a:pPr algn="ctr" defTabSz="1219170"/>
            <a:r>
              <a:rPr lang="pt-PT" sz="2667" kern="0" dirty="0">
                <a:solidFill>
                  <a:srgbClr val="FFFFFF">
                    <a:lumMod val="85000"/>
                  </a:srgbClr>
                </a:solidFill>
                <a:latin typeface="Bangers" panose="00000500000000000000" pitchFamily="2" charset="0"/>
                <a:cs typeface="Arial"/>
                <a:sym typeface="Arial"/>
              </a:rPr>
              <a:t>Apresenta:</a:t>
            </a:r>
          </a:p>
          <a:p>
            <a:pPr algn="ctr" defTabSz="1219170"/>
            <a:endParaRPr lang="pt-PT" sz="2667" kern="0" dirty="0">
              <a:solidFill>
                <a:srgbClr val="FFFFFF">
                  <a:lumMod val="85000"/>
                </a:srgbClr>
              </a:solidFill>
              <a:latin typeface="Bangers" panose="00000500000000000000" pitchFamily="2" charset="0"/>
              <a:cs typeface="Arial"/>
              <a:sym typeface="Arial"/>
            </a:endParaRPr>
          </a:p>
          <a:p>
            <a:pPr algn="ctr" defTabSz="1219170"/>
            <a:endParaRPr lang="pt-PT" sz="2667" kern="0" dirty="0">
              <a:solidFill>
                <a:srgbClr val="FFFFFF">
                  <a:lumMod val="85000"/>
                </a:srgbClr>
              </a:solidFill>
              <a:latin typeface="Bangers" panose="00000500000000000000" pitchFamily="2" charset="0"/>
              <a:cs typeface="Arial"/>
              <a:sym typeface="Arial"/>
            </a:endParaRPr>
          </a:p>
          <a:p>
            <a:pPr algn="ctr" defTabSz="1219170"/>
            <a:r>
              <a:rPr lang="pt-PT" sz="3200" kern="0" dirty="0">
                <a:solidFill>
                  <a:srgbClr val="57A7B5">
                    <a:lumMod val="40000"/>
                    <a:lumOff val="60000"/>
                  </a:srgbClr>
                </a:solidFill>
                <a:latin typeface="Bangers" panose="00000500000000000000" pitchFamily="2" charset="0"/>
                <a:cs typeface="Arial"/>
                <a:sym typeface="Arial"/>
              </a:rPr>
              <a:t>Recurso Modular</a:t>
            </a:r>
          </a:p>
          <a:p>
            <a:pPr algn="ctr" defTabSz="1219170"/>
            <a:r>
              <a:rPr lang="pt-PT" sz="4267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Dia da Internet </a:t>
            </a:r>
          </a:p>
          <a:p>
            <a:pPr algn="ctr" defTabSz="1219170"/>
            <a:r>
              <a:rPr lang="pt-PT" sz="4267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+ Segura </a:t>
            </a:r>
            <a:r>
              <a:rPr lang="pt-PT" sz="4267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2018</a:t>
            </a:r>
            <a:endParaRPr lang="pt-PT" sz="3200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2D6E8CE-27F8-4F1B-9635-4A05850A2487}"/>
              </a:ext>
            </a:extLst>
          </p:cNvPr>
          <p:cNvGrpSpPr/>
          <p:nvPr/>
        </p:nvGrpSpPr>
        <p:grpSpPr>
          <a:xfrm>
            <a:off x="211716" y="5997111"/>
            <a:ext cx="6874648" cy="724248"/>
            <a:chOff x="2466575" y="4510667"/>
            <a:chExt cx="5155986" cy="543186"/>
          </a:xfrm>
        </p:grpSpPr>
        <p:sp>
          <p:nvSpPr>
            <p:cNvPr id="7" name="Rounded Rectangle 28">
              <a:extLst>
                <a:ext uri="{FF2B5EF4-FFF2-40B4-BE49-F238E27FC236}">
                  <a16:creationId xmlns:a16="http://schemas.microsoft.com/office/drawing/2014/main" id="{94EA1C69-48A3-441F-88A4-FBC1956DFCC5}"/>
                </a:ext>
              </a:extLst>
            </p:cNvPr>
            <p:cNvSpPr/>
            <p:nvPr/>
          </p:nvSpPr>
          <p:spPr>
            <a:xfrm>
              <a:off x="2466575" y="4510667"/>
              <a:ext cx="5155986" cy="543186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1FF80F4-0E0A-462C-8146-317D8182D009}"/>
                </a:ext>
              </a:extLst>
            </p:cNvPr>
            <p:cNvGrpSpPr/>
            <p:nvPr/>
          </p:nvGrpSpPr>
          <p:grpSpPr>
            <a:xfrm>
              <a:off x="2657070" y="4581292"/>
              <a:ext cx="4774996" cy="401935"/>
              <a:chOff x="2758524" y="4581292"/>
              <a:chExt cx="4774996" cy="401935"/>
            </a:xfrm>
          </p:grpSpPr>
          <p:pic>
            <p:nvPicPr>
              <p:cNvPr id="9" name="Picture 2" descr="Logotipo Fundação para a CIência e a Tecnologia, I.P.">
                <a:extLst>
                  <a:ext uri="{FF2B5EF4-FFF2-40B4-BE49-F238E27FC236}">
                    <a16:creationId xmlns:a16="http://schemas.microsoft.com/office/drawing/2014/main" id="{6C4E9349-988C-4243-A88C-09239EEF3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l="16769" t="25681" r="16769" b="25681"/>
              <a:stretch/>
            </p:blipFill>
            <p:spPr bwMode="auto">
              <a:xfrm>
                <a:off x="2758524" y="4609512"/>
                <a:ext cx="1635854" cy="34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10" descr="Logotipo Inhope e Insafe">
                <a:extLst>
                  <a:ext uri="{FF2B5EF4-FFF2-40B4-BE49-F238E27FC236}">
                    <a16:creationId xmlns:a16="http://schemas.microsoft.com/office/drawing/2014/main" id="{9DB6E8DE-A3EB-4286-99E9-56392B15EE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2996" y="4581292"/>
                <a:ext cx="700314" cy="4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Logotipo de Cofinanciado pela União Europeia, do Mecanismo Interligar a Europa">
                <a:extLst>
                  <a:ext uri="{FF2B5EF4-FFF2-40B4-BE49-F238E27FC236}">
                    <a16:creationId xmlns:a16="http://schemas.microsoft.com/office/drawing/2014/main" id="{2AF025F3-9602-4685-9941-494279018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71928" y="4657675"/>
                <a:ext cx="1761592" cy="249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A472DC1-B49F-4941-994A-0842FC470EAA}"/>
              </a:ext>
            </a:extLst>
          </p:cNvPr>
          <p:cNvGrpSpPr/>
          <p:nvPr/>
        </p:nvGrpSpPr>
        <p:grpSpPr>
          <a:xfrm>
            <a:off x="8198032" y="5997111"/>
            <a:ext cx="3744709" cy="724248"/>
            <a:chOff x="5859059" y="4495130"/>
            <a:chExt cx="2808532" cy="543186"/>
          </a:xfrm>
        </p:grpSpPr>
        <p:sp>
          <p:nvSpPr>
            <p:cNvPr id="15" name="Rounded Rectangle 28">
              <a:extLst>
                <a:ext uri="{FF2B5EF4-FFF2-40B4-BE49-F238E27FC236}">
                  <a16:creationId xmlns:a16="http://schemas.microsoft.com/office/drawing/2014/main" id="{766C070E-F111-4DB5-893B-26047E2BB07D}"/>
                </a:ext>
              </a:extLst>
            </p:cNvPr>
            <p:cNvSpPr/>
            <p:nvPr/>
          </p:nvSpPr>
          <p:spPr>
            <a:xfrm>
              <a:off x="5859059" y="4495130"/>
              <a:ext cx="2808531" cy="543186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1026" name="Picture 2" descr="Licença Creative Commons">
              <a:hlinkClick r:id="rId9"/>
              <a:extLst>
                <a:ext uri="{FF2B5EF4-FFF2-40B4-BE49-F238E27FC236}">
                  <a16:creationId xmlns:a16="http://schemas.microsoft.com/office/drawing/2014/main" id="{A5EC865B-E58E-45C5-BE10-24D0D3D87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042" y="4619086"/>
              <a:ext cx="8382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AB7B422-6661-4089-8F42-BF96E4C8F8D6}"/>
                </a:ext>
              </a:extLst>
            </p:cNvPr>
            <p:cNvSpPr/>
            <p:nvPr/>
          </p:nvSpPr>
          <p:spPr>
            <a:xfrm>
              <a:off x="6788243" y="4512808"/>
              <a:ext cx="1879348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/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Creative 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Commons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 - Atribuição-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NãoComercial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-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SemDerivações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 4.0 Internacional</a:t>
              </a:r>
              <a:endParaRPr lang="pt-PT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3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8409">
            <a:off x="899111" y="757210"/>
            <a:ext cx="9828320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Agora já não posso acreditar em nada do que leio?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015505" y="1790420"/>
            <a:ext cx="9945520" cy="341952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Ninguém disse isso. 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Vês? Isso é uma pergunta que induz para uma falsa informação.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Hoje em dia a grande maioria dos utilizadores da Internet consome muita informação através das Redes Sociais, que tanto podem provir de uma fonte fidedigna e de referência, como de um utilizador mal informado ou mal intencionado.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Esta situação é de tal forma óbvia, que existem entidades e grupos que se dedicam a apurar a veracidade de publicações e afirmações ditas em espaço público. Estes grupos são conhecidos por </a:t>
            </a:r>
            <a:r>
              <a:rPr lang="pt-PT" sz="2400" i="1" kern="0" dirty="0">
                <a:solidFill>
                  <a:srgbClr val="000000"/>
                </a:solidFill>
                <a:latin typeface="Sniglet" panose="020B0604020202020204" charset="0"/>
              </a:rPr>
              <a:t>“</a:t>
            </a:r>
            <a:r>
              <a:rPr lang="pt-PT" sz="2400" i="1" kern="0" dirty="0" err="1">
                <a:solidFill>
                  <a:srgbClr val="000000"/>
                </a:solidFill>
                <a:latin typeface="Sniglet" panose="020B0604020202020204" charset="0"/>
              </a:rPr>
              <a:t>Fact</a:t>
            </a:r>
            <a:r>
              <a:rPr lang="pt-PT" sz="2400" i="1" kern="0" dirty="0">
                <a:solidFill>
                  <a:srgbClr val="000000"/>
                </a:solidFill>
                <a:latin typeface="Sniglet" panose="020B0604020202020204" charset="0"/>
              </a:rPr>
              <a:t> </a:t>
            </a:r>
            <a:r>
              <a:rPr lang="pt-PT" sz="2400" i="1" kern="0" dirty="0" err="1">
                <a:solidFill>
                  <a:srgbClr val="000000"/>
                </a:solidFill>
                <a:latin typeface="Sniglet" panose="020B0604020202020204" charset="0"/>
              </a:rPr>
              <a:t>Checkers</a:t>
            </a:r>
            <a:r>
              <a:rPr lang="pt-PT" sz="2400" i="1" kern="0" dirty="0">
                <a:solidFill>
                  <a:srgbClr val="000000"/>
                </a:solidFill>
                <a:latin typeface="Sniglet" panose="020B0604020202020204" charset="0"/>
              </a:rPr>
              <a:t>”.</a:t>
            </a:r>
            <a:endParaRPr lang="en" sz="2400" i="1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55B71E5-ECB3-4B69-9445-D1A69717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0" b="4761"/>
          <a:stretch/>
        </p:blipFill>
        <p:spPr>
          <a:xfrm>
            <a:off x="10745557" y="165869"/>
            <a:ext cx="1098100" cy="1098100"/>
          </a:xfrm>
          <a:prstGeom prst="wedgeEllipseCallout">
            <a:avLst>
              <a:gd name="adj1" fmla="val -48047"/>
              <a:gd name="adj2" fmla="val 54033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95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6339" y="934868"/>
            <a:ext cx="9373171" cy="81540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Como se Espalham as Notícias Falsas?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Nesta lição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Ted-Talk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, Noah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Tavlin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, 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explica o fenómeno das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Fake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News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DC12EE14-850A-4F8E-B6D7-473D9094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70" y="1827646"/>
            <a:ext cx="5511261" cy="32027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FC5491F-34D2-491F-841D-E3D2F7745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3" r="2733"/>
          <a:stretch/>
        </p:blipFill>
        <p:spPr>
          <a:xfrm>
            <a:off x="9829897" y="382572"/>
            <a:ext cx="1823601" cy="1823601"/>
          </a:xfrm>
          <a:prstGeom prst="wedgeEllipseCallout">
            <a:avLst>
              <a:gd name="adj1" fmla="val -48047"/>
              <a:gd name="adj2" fmla="val 47986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33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Sabias que a PSP tem veículos voadores?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55B71E5-ECB3-4B69-9445-D1A69717A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0" b="4761"/>
          <a:stretch/>
        </p:blipFill>
        <p:spPr>
          <a:xfrm>
            <a:off x="9206683" y="126193"/>
            <a:ext cx="1920000" cy="1920000"/>
          </a:xfrm>
          <a:prstGeom prst="wedgeEllipseCallout">
            <a:avLst>
              <a:gd name="adj1" fmla="val -49862"/>
              <a:gd name="adj2" fmla="val 37100"/>
            </a:avLst>
          </a:prstGeom>
          <a:ln w="57150">
            <a:solidFill>
              <a:schemeClr val="tx1"/>
            </a:solidFill>
          </a:ln>
        </p:spPr>
      </p:pic>
      <p:pic>
        <p:nvPicPr>
          <p:cNvPr id="9" name="Imagem 8" descr="Recorte de uma publicação tirada do Facebook da Polícia de Segurança Pública em que se lê: &quot;A Polícia de Segurança Pública numa parceria com os laboratórios X-novation desenvolveu o primeiro veículo policial terra/ar. Somos a primeira polícia europeia a possuir um Aeromobile. Uma vez mais, pioneiros da inovação. Obrigado!&quot; Abaixo encontra-se uma fotomontagem de um veículo de traços futuristas com a estampagem da PSP e ao fundo um polícia.">
            <a:extLst>
              <a:ext uri="{FF2B5EF4-FFF2-40B4-BE49-F238E27FC236}">
                <a16:creationId xmlns:a16="http://schemas.microsoft.com/office/drawing/2014/main" id="{315B1679-1343-40A5-8768-5130C333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03" y="2046193"/>
            <a:ext cx="4120301" cy="3794355"/>
          </a:xfrm>
          <a:prstGeom prst="rect">
            <a:avLst/>
          </a:prstGeom>
        </p:spPr>
      </p:pic>
      <p:pic>
        <p:nvPicPr>
          <p:cNvPr id="10" name="Imagem 9" descr="Recorte do cabeçalho de jornal onde se lê &quot;A &quot;mentira&quot; de um de abril da PSP&quot;, com a imagem da publicação anterior e abaixo um texto &quot;A página de Facebook da Polícia de Segurança Pública continua a dar que falar. Este sábado, os senhores agentes entraram no espírito do dia das mentiras. Pelo menos, assim acham os seus seguidores.">
            <a:extLst>
              <a:ext uri="{FF2B5EF4-FFF2-40B4-BE49-F238E27FC236}">
                <a16:creationId xmlns:a16="http://schemas.microsoft.com/office/drawing/2014/main" id="{B94C8624-1201-4124-A2EF-E37A32AE9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3" b="-1"/>
          <a:stretch/>
        </p:blipFill>
        <p:spPr>
          <a:xfrm>
            <a:off x="6230223" y="2319707"/>
            <a:ext cx="4331248" cy="30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Como Identificar Notícias Falsas?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404983" y="2168115"/>
            <a:ext cx="9410464" cy="331538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Confirma se o endereço URL provém de fonte fidedigna.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Quem está a partilhar esta notícia? É abordada por media de referência?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Consulta as fontes de informação do artigo e pesquisa mais sobre o tema.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Parece-te bom de mais para ser verdade? Então, provavelmente, é.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Observa bem as fotografias e procura eventuais foto manipulações.</a:t>
            </a: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55B71E5-ECB3-4B69-9445-D1A69717A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0" b="4761"/>
          <a:stretch/>
        </p:blipFill>
        <p:spPr>
          <a:xfrm flipH="1">
            <a:off x="10110587" y="248115"/>
            <a:ext cx="1920000" cy="1920000"/>
          </a:xfrm>
          <a:prstGeom prst="wedgeEllipseCallout">
            <a:avLst>
              <a:gd name="adj1" fmla="val 43271"/>
              <a:gd name="adj2" fmla="val 39519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61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2.</a:t>
            </a:r>
          </a:p>
          <a:p>
            <a:r>
              <a:rPr lang="pt-PT" dirty="0"/>
              <a:t>Pegada Digital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Sabes que aquilo que publicas pode ser usado contra ti?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135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A Pegada Digital da Joana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Eu estava a partilhar novidades com os meus </a:t>
            </a:r>
            <a:r>
              <a:rPr lang="pt-PT" sz="2400" i="1" kern="0" dirty="0" err="1">
                <a:solidFill>
                  <a:srgbClr val="000000"/>
                </a:solidFill>
                <a:latin typeface="Sniglet" panose="020B0604020202020204" charset="0"/>
              </a:rPr>
              <a:t>followers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quando…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6BAB471-CF16-4ACE-905A-673B0DC30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" t="10376" r="-29" b="15343"/>
          <a:stretch/>
        </p:blipFill>
        <p:spPr>
          <a:xfrm>
            <a:off x="9788877" y="573001"/>
            <a:ext cx="1920000" cy="1920000"/>
          </a:xfrm>
          <a:prstGeom prst="wedgeEllipseCallout">
            <a:avLst>
              <a:gd name="adj1" fmla="val -30509"/>
              <a:gd name="adj2" fmla="val 55848"/>
            </a:avLst>
          </a:prstGeom>
          <a:ln w="57150">
            <a:solidFill>
              <a:schemeClr val="tx1"/>
            </a:solidFill>
          </a:ln>
        </p:spPr>
      </p:pic>
      <p:pic>
        <p:nvPicPr>
          <p:cNvPr id="13" name="Imagem 12">
            <a:hlinkClick r:id="rId5"/>
            <a:extLst>
              <a:ext uri="{FF2B5EF4-FFF2-40B4-BE49-F238E27FC236}">
                <a16:creationId xmlns:a16="http://schemas.microsoft.com/office/drawing/2014/main" id="{E2CF35C7-FE83-491A-8965-D03A55D21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370" y="1787002"/>
            <a:ext cx="5511261" cy="32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841864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A Pegada Digital e a Empregabilidade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027223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Parece que se não meter o meu perfil privado,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corro o risco de não conseguir emprego…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9" name="Imagem 8">
            <a:hlinkClick r:id="rId3"/>
            <a:extLst>
              <a:ext uri="{FF2B5EF4-FFF2-40B4-BE49-F238E27FC236}">
                <a16:creationId xmlns:a16="http://schemas.microsoft.com/office/drawing/2014/main" id="{8B015866-5EDA-406B-B8DA-C56C09357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762616"/>
            <a:ext cx="5511261" cy="333276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122063-6D6A-4AD8-94D8-72F6D0023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6" r="2626"/>
          <a:stretch/>
        </p:blipFill>
        <p:spPr>
          <a:xfrm>
            <a:off x="9694431" y="1208115"/>
            <a:ext cx="1920000" cy="1920000"/>
          </a:xfrm>
          <a:prstGeom prst="wedgeEllipseCallout">
            <a:avLst>
              <a:gd name="adj1" fmla="val -52281"/>
              <a:gd name="adj2" fmla="val 28029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12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3489979" y="893348"/>
            <a:ext cx="7183660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A Pegada Digital e a Empregabilidade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948683" y="2001522"/>
            <a:ext cx="10079165" cy="364836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Mas não penses só na pegada digital como um rasto negativo que pode condicionar a tua procura de emprego pela negativa!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Se tiveres uma forte presença online e souberes como produzir conteúdos interessantes e criativos, isso irá chamar a atenção não só de seguidores como entidades que queiram patrocinar o que estás a fazer, ou até potenciais empregadores.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Pesquisa mais sobre como desenvolveres conteúdos positivos em </a:t>
            </a:r>
            <a:r>
              <a:rPr lang="pt-PT" sz="2400" kern="0" dirty="0">
                <a:solidFill>
                  <a:srgbClr val="00B0F0"/>
                </a:solidFill>
                <a:latin typeface="Sniglet" panose="020B0604020202020204" charset="0"/>
              </a:rPr>
              <a:t>https://www.betterinternetforkids.eu/web/positiveonlinecontent/.</a:t>
            </a:r>
            <a:endParaRPr lang="en" sz="2400" kern="0" dirty="0">
              <a:solidFill>
                <a:srgbClr val="00B0F0"/>
              </a:solidFill>
              <a:latin typeface="Sniglet" panose="020B0604020202020204" charset="0"/>
            </a:endParaRPr>
          </a:p>
        </p:txBody>
      </p:sp>
      <p:pic>
        <p:nvPicPr>
          <p:cNvPr id="5122" name="Picture 2" descr="Positive Online Content Logo">
            <a:extLst>
              <a:ext uri="{FF2B5EF4-FFF2-40B4-BE49-F238E27FC236}">
                <a16:creationId xmlns:a16="http://schemas.microsoft.com/office/drawing/2014/main" id="{98F8764F-851C-471E-9ABA-CECEB3F4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3" y="878157"/>
            <a:ext cx="2203787" cy="104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3.</a:t>
            </a:r>
          </a:p>
          <a:p>
            <a:r>
              <a:rPr lang="pt-PT" dirty="0"/>
              <a:t>Dependências online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>
                <a:solidFill>
                  <a:schemeClr val="accent4">
                    <a:lumMod val="75000"/>
                  </a:schemeClr>
                </a:solidFill>
              </a:rPr>
              <a:t>“Vem jantar!”</a:t>
            </a:r>
          </a:p>
          <a:p>
            <a:r>
              <a:rPr lang="pt-PT" dirty="0">
                <a:solidFill>
                  <a:schemeClr val="accent2">
                    <a:lumMod val="75000"/>
                  </a:schemeClr>
                </a:solidFill>
              </a:rPr>
              <a:t>“Já vou!”</a:t>
            </a:r>
          </a:p>
          <a:p>
            <a:r>
              <a:rPr lang="pt-PT" dirty="0">
                <a:solidFill>
                  <a:schemeClr val="accent2">
                    <a:lumMod val="75000"/>
                  </a:schemeClr>
                </a:solidFill>
              </a:rPr>
              <a:t>“Só mais um bocadinho!”</a:t>
            </a:r>
          </a:p>
          <a:p>
            <a:endParaRPr lang="pt-PT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" dirty="0"/>
          </a:p>
        </p:txBody>
      </p:sp>
      <p:pic>
        <p:nvPicPr>
          <p:cNvPr id="4100" name="Picture 4" descr="Resultado de imagem para phonbie">
            <a:extLst>
              <a:ext uri="{FF2B5EF4-FFF2-40B4-BE49-F238E27FC236}">
                <a16:creationId xmlns:a16="http://schemas.microsoft.com/office/drawing/2014/main" id="{1EACD09C-D751-45A1-9565-D28F7A390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520" r="53264" b="7680"/>
          <a:stretch/>
        </p:blipFill>
        <p:spPr bwMode="auto">
          <a:xfrm>
            <a:off x="2333815" y="2985933"/>
            <a:ext cx="2107555" cy="324914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phonbie">
            <a:extLst>
              <a:ext uri="{FF2B5EF4-FFF2-40B4-BE49-F238E27FC236}">
                <a16:creationId xmlns:a16="http://schemas.microsoft.com/office/drawing/2014/main" id="{0F311554-7DA4-4139-BFED-CA6A73420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96" t="1921" r="4199" b="9279"/>
          <a:stretch/>
        </p:blipFill>
        <p:spPr bwMode="auto">
          <a:xfrm>
            <a:off x="368500" y="622920"/>
            <a:ext cx="2107555" cy="324914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5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53384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A Joana e o João têm um problema…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“Problemas, nós?!”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“Nada disso!”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497210-4252-4CE7-B5EE-5A526CA50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4" r="5744"/>
          <a:stretch/>
        </p:blipFill>
        <p:spPr>
          <a:xfrm>
            <a:off x="9368249" y="2217899"/>
            <a:ext cx="1920000" cy="1920000"/>
          </a:xfrm>
          <a:prstGeom prst="wedgeEllipseCallout">
            <a:avLst>
              <a:gd name="adj1" fmla="val -51676"/>
              <a:gd name="adj2" fmla="val 39519"/>
            </a:avLst>
          </a:prstGeom>
          <a:ln w="57150"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5210C8A-D957-4CBD-AA3A-D3FF9C7E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0" b="4761"/>
          <a:stretch/>
        </p:blipFill>
        <p:spPr>
          <a:xfrm>
            <a:off x="751409" y="2217899"/>
            <a:ext cx="1920000" cy="1920000"/>
          </a:xfrm>
          <a:prstGeom prst="wedgeEllipseCallout">
            <a:avLst>
              <a:gd name="adj1" fmla="val 56576"/>
              <a:gd name="adj2" fmla="val 18957"/>
            </a:avLst>
          </a:prstGeom>
          <a:ln w="57150">
            <a:solidFill>
              <a:schemeClr val="tx1"/>
            </a:solidFill>
          </a:ln>
        </p:spPr>
      </p:pic>
      <p:pic>
        <p:nvPicPr>
          <p:cNvPr id="4" name="Imagem 3">
            <a:hlinkClick r:id="rId5"/>
            <a:extLst>
              <a:ext uri="{FF2B5EF4-FFF2-40B4-BE49-F238E27FC236}">
                <a16:creationId xmlns:a16="http://schemas.microsoft.com/office/drawing/2014/main" id="{8CE376AA-42FF-4EF3-A54F-C9A3E7179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370" y="1799195"/>
            <a:ext cx="5511261" cy="32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7CF3AB60-564E-4456-A525-4F98F1A24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9" b="10079"/>
          <a:stretch/>
        </p:blipFill>
        <p:spPr>
          <a:xfrm>
            <a:off x="1450848" y="1482208"/>
            <a:ext cx="9290304" cy="42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Eu só queria ser como o </a:t>
            </a:r>
            <a:r>
              <a:rPr lang="pt-PT" sz="4000" kern="0" dirty="0" err="1">
                <a:solidFill>
                  <a:srgbClr val="000000"/>
                </a:solidFill>
              </a:rPr>
              <a:t>Pew</a:t>
            </a:r>
            <a:r>
              <a:rPr lang="pt-PT" sz="4000" kern="0" dirty="0">
                <a:solidFill>
                  <a:srgbClr val="000000"/>
                </a:solidFill>
              </a:rPr>
              <a:t> Die Pie…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EE72CE4-D09E-4843-9BDA-FB98B63A4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" r="2733"/>
          <a:stretch/>
        </p:blipFill>
        <p:spPr>
          <a:xfrm>
            <a:off x="9158060" y="714917"/>
            <a:ext cx="1920000" cy="1920000"/>
          </a:xfrm>
          <a:prstGeom prst="wedgeEllipseCallout">
            <a:avLst>
              <a:gd name="adj1" fmla="val -33533"/>
              <a:gd name="adj2" fmla="val 55848"/>
            </a:avLst>
          </a:prstGeom>
          <a:ln w="57150">
            <a:solidFill>
              <a:schemeClr val="tx1"/>
            </a:solidFill>
          </a:ln>
        </p:spPr>
      </p:pic>
      <p:pic>
        <p:nvPicPr>
          <p:cNvPr id="2" name="Imagem 1" descr="Imagem com mais estatisticas de Pew Die Pie. 3413 Uploads, 60463752 subscritos, 17.083.403.132 visualizações, país Estados Unidos e utilizador criado a 29 de abril de 2010.">
            <a:extLst>
              <a:ext uri="{FF2B5EF4-FFF2-40B4-BE49-F238E27FC236}">
                <a16:creationId xmlns:a16="http://schemas.microsoft.com/office/drawing/2014/main" id="{C00752CA-FFEF-4C19-B1EE-7DA4C2CC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4" y="4481896"/>
            <a:ext cx="8360232" cy="1330488"/>
          </a:xfrm>
          <a:prstGeom prst="rect">
            <a:avLst/>
          </a:prstGeom>
        </p:spPr>
      </p:pic>
      <p:pic>
        <p:nvPicPr>
          <p:cNvPr id="12" name="Imagem 11" descr="Imagem em que é dado destaque às estatísticas do Youtuber Pew Die Pie. Encontra-se no nº4 do rank de subscritores, e os seus lucros anuais estimados situam-se entre 880 mil e os 14.1 milhões de euros. ">
            <a:extLst>
              <a:ext uri="{FF2B5EF4-FFF2-40B4-BE49-F238E27FC236}">
                <a16:creationId xmlns:a16="http://schemas.microsoft.com/office/drawing/2014/main" id="{444089B6-3523-49E2-90E2-98E1C3D4A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564" y="2168115"/>
            <a:ext cx="6352496" cy="21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então… Devem haver vantagens em jogar?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613413" y="2008852"/>
            <a:ext cx="8749704" cy="341952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Sim, jogar não é mau, desde que de forma equilibrada.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São uma forma de comunicar e competir e podem agir como um validador de competências.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Existem vários jogos que treinam várias competências e promovem o crescimento cognitivo.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Para além de entretenimento, os jogos podem ainda servir como um refúgio para suportar momentos de stress.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55B71E5-ECB3-4B69-9445-D1A69717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0" b="4761"/>
          <a:stretch/>
        </p:blipFill>
        <p:spPr>
          <a:xfrm>
            <a:off x="10272000" y="835967"/>
            <a:ext cx="1920000" cy="1920000"/>
          </a:xfrm>
          <a:prstGeom prst="wedgeEllipseCallout">
            <a:avLst>
              <a:gd name="adj1" fmla="val -48047"/>
              <a:gd name="adj2" fmla="val 54033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80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quais são os riscos?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056640" y="1788161"/>
            <a:ext cx="9306477" cy="364022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Hoje em dia, os jogos online têm riscos semelhantes às redes sociais, visto que promovem o contacto com pessoas desconhecidas.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Alguns jogos podem oferecer conteúdos inadequados ou pouco pedagógicos para um jovem.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Além de poderem existir custos económicos associados a um jogo, se não existir um equilíbrio, um jogo pode promover sintomas de adição.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55B71E5-ECB3-4B69-9445-D1A69717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0" b="4761"/>
          <a:stretch/>
        </p:blipFill>
        <p:spPr>
          <a:xfrm>
            <a:off x="10175360" y="2281357"/>
            <a:ext cx="1920000" cy="1920000"/>
          </a:xfrm>
          <a:prstGeom prst="wedgeEllipseCallout">
            <a:avLst>
              <a:gd name="adj1" fmla="val -58933"/>
              <a:gd name="adj2" fmla="val 27423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14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1" y="785923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Por falar nisso, joana…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3" y="4916553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Um disparate. Calúnias.  Eu não sou dependente do 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Snap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, do Twitter, do Insta, do Face, do…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6A963007-504C-474D-B05F-E6D1A76A2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941448"/>
            <a:ext cx="5511261" cy="29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4.</a:t>
            </a:r>
          </a:p>
          <a:p>
            <a:r>
              <a:rPr lang="pt-PT" dirty="0"/>
              <a:t>Relacionamentos Online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 lang="pt-PT" dirty="0"/>
          </a:p>
          <a:p>
            <a:r>
              <a:rPr lang="pt-PT" dirty="0">
                <a:solidFill>
                  <a:schemeClr val="accent4">
                    <a:lumMod val="75000"/>
                  </a:schemeClr>
                </a:solidFill>
              </a:rPr>
              <a:t>“Deseja aceitar a amizade deste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desconhecido</a:t>
            </a:r>
            <a:r>
              <a:rPr lang="pt-PT" dirty="0">
                <a:solidFill>
                  <a:schemeClr val="accent4">
                    <a:lumMod val="75000"/>
                  </a:schemeClr>
                </a:solidFill>
              </a:rPr>
              <a:t>?”</a:t>
            </a:r>
            <a:endParaRPr lang="e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m 3">
            <a:hlinkClick r:id="" action="ppaction://noaction"/>
            <a:extLst>
              <a:ext uri="{FF2B5EF4-FFF2-40B4-BE49-F238E27FC236}">
                <a16:creationId xmlns:a16="http://schemas.microsoft.com/office/drawing/2014/main" id="{5258F6EE-6E66-4674-9081-EE2079A7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0" y="4511425"/>
            <a:ext cx="1896020" cy="22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85922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Joana, o que queres ser quando cresceres?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Stripper! Estava a brincar! Eu já sei … o que fizer online,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pode ter impacto na minha reputação!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FAFFE19-F8DC-4620-A7C7-3EC81759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561" y="2918723"/>
            <a:ext cx="1816216" cy="1920000"/>
          </a:xfrm>
          <a:prstGeom prst="wedgeEllipseCallout">
            <a:avLst>
              <a:gd name="adj1" fmla="val -48047"/>
              <a:gd name="adj2" fmla="val 54033"/>
            </a:avLst>
          </a:prstGeom>
          <a:ln w="57150">
            <a:solidFill>
              <a:schemeClr val="tx1"/>
            </a:solidFill>
          </a:ln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AD89D225-3BE9-4409-992A-AA6803F25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803260"/>
            <a:ext cx="5511261" cy="32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Mas não é normal isso acontecer?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388608" y="1967798"/>
            <a:ext cx="7949152" cy="62408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Podem existir várias razões para alguém o fazer…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A6ADA4-20FC-4122-8729-047D779C5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4" r="5744"/>
          <a:stretch/>
        </p:blipFill>
        <p:spPr>
          <a:xfrm>
            <a:off x="9559448" y="430888"/>
            <a:ext cx="1920000" cy="1920000"/>
          </a:xfrm>
          <a:prstGeom prst="wedgeEllipseCallout">
            <a:avLst>
              <a:gd name="adj1" fmla="val -37766"/>
              <a:gd name="adj2" fmla="val 51614"/>
            </a:avLst>
          </a:prstGeom>
          <a:ln w="57150"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F5010A8-8CDD-40EA-86DC-FAAF28BF620D}"/>
              </a:ext>
            </a:extLst>
          </p:cNvPr>
          <p:cNvGrpSpPr/>
          <p:nvPr/>
        </p:nvGrpSpPr>
        <p:grpSpPr>
          <a:xfrm>
            <a:off x="1934623" y="2591883"/>
            <a:ext cx="2404779" cy="3334725"/>
            <a:chOff x="2161099" y="1239312"/>
            <a:chExt cx="2122869" cy="2943799"/>
          </a:xfrm>
        </p:grpSpPr>
        <p:pic>
          <p:nvPicPr>
            <p:cNvPr id="10" name="Picture 8" descr="http://www.savagechickens.com/images/chickendeathpeer.jpg">
              <a:extLst>
                <a:ext uri="{FF2B5EF4-FFF2-40B4-BE49-F238E27FC236}">
                  <a16:creationId xmlns:a16="http://schemas.microsoft.com/office/drawing/2014/main" id="{954808C9-606C-4D52-9753-DE020CED8F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3" t="10537" r="5655" b="3184"/>
            <a:stretch/>
          </p:blipFill>
          <p:spPr bwMode="auto">
            <a:xfrm>
              <a:off x="2161099" y="1995686"/>
              <a:ext cx="2122869" cy="218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5">
              <a:extLst>
                <a:ext uri="{FF2B5EF4-FFF2-40B4-BE49-F238E27FC236}">
                  <a16:creationId xmlns:a16="http://schemas.microsoft.com/office/drawing/2014/main" id="{DBFFE7D3-B904-4C4B-99A9-EDAC5D9C2062}"/>
                </a:ext>
              </a:extLst>
            </p:cNvPr>
            <p:cNvSpPr txBox="1"/>
            <p:nvPr/>
          </p:nvSpPr>
          <p:spPr>
            <a:xfrm>
              <a:off x="2291704" y="1239312"/>
              <a:ext cx="1861658" cy="51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pt-PT" sz="1600" b="1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Pressão de Pares</a:t>
              </a:r>
            </a:p>
            <a:p>
              <a:pPr algn="ctr" defTabSz="1219170">
                <a:defRPr/>
              </a:pPr>
              <a:r>
                <a:rPr lang="pt-PT" sz="1600" i="1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“Não sejas cortes!”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9A45FED-EC0A-445C-B536-403E31FDE019}"/>
              </a:ext>
            </a:extLst>
          </p:cNvPr>
          <p:cNvGrpSpPr/>
          <p:nvPr/>
        </p:nvGrpSpPr>
        <p:grpSpPr>
          <a:xfrm>
            <a:off x="8221497" y="2546267"/>
            <a:ext cx="2331800" cy="3425957"/>
            <a:chOff x="6987365" y="1131590"/>
            <a:chExt cx="2058446" cy="3024336"/>
          </a:xfrm>
        </p:grpSpPr>
        <p:pic>
          <p:nvPicPr>
            <p:cNvPr id="13" name="Picture 4" descr="https://s-media-cache-ak0.pinimg.com/236x/24/fe/c5/24fec5fc4aa42c02f6a2b11c2628cf5f.jpg">
              <a:extLst>
                <a:ext uri="{FF2B5EF4-FFF2-40B4-BE49-F238E27FC236}">
                  <a16:creationId xmlns:a16="http://schemas.microsoft.com/office/drawing/2014/main" id="{90923A25-E99E-4362-826D-C24B6D8F43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8"/>
            <a:stretch/>
          </p:blipFill>
          <p:spPr bwMode="auto">
            <a:xfrm>
              <a:off x="6987365" y="1968501"/>
              <a:ext cx="2058446" cy="218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6">
              <a:extLst>
                <a:ext uri="{FF2B5EF4-FFF2-40B4-BE49-F238E27FC236}">
                  <a16:creationId xmlns:a16="http://schemas.microsoft.com/office/drawing/2014/main" id="{782CBEB8-7B5A-4D84-AA5E-BFBE02027EA0}"/>
                </a:ext>
              </a:extLst>
            </p:cNvPr>
            <p:cNvSpPr txBox="1"/>
            <p:nvPr/>
          </p:nvSpPr>
          <p:spPr>
            <a:xfrm>
              <a:off x="7151246" y="1131590"/>
              <a:ext cx="1730684" cy="73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pt-PT" sz="1600" b="1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Provas de amor</a:t>
              </a:r>
            </a:p>
            <a:p>
              <a:pPr algn="ctr" defTabSz="1219170">
                <a:defRPr/>
              </a:pPr>
              <a:r>
                <a:rPr lang="pt-PT" sz="1600" i="1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“Se amas, porque não confias?”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5BC7FE3-2762-4FD6-8BCE-A630CB5EF34A}"/>
              </a:ext>
            </a:extLst>
          </p:cNvPr>
          <p:cNvGrpSpPr/>
          <p:nvPr/>
        </p:nvGrpSpPr>
        <p:grpSpPr>
          <a:xfrm>
            <a:off x="5157600" y="2607280"/>
            <a:ext cx="2232349" cy="3303931"/>
            <a:chOff x="4584203" y="1239312"/>
            <a:chExt cx="1970653" cy="2916614"/>
          </a:xfrm>
        </p:grpSpPr>
        <p:sp>
          <p:nvSpPr>
            <p:cNvPr id="16" name="CaixaDeTexto 7">
              <a:extLst>
                <a:ext uri="{FF2B5EF4-FFF2-40B4-BE49-F238E27FC236}">
                  <a16:creationId xmlns:a16="http://schemas.microsoft.com/office/drawing/2014/main" id="{A9C4DD18-EFCF-4AB5-A018-3F281CC79200}"/>
                </a:ext>
              </a:extLst>
            </p:cNvPr>
            <p:cNvSpPr txBox="1"/>
            <p:nvPr/>
          </p:nvSpPr>
          <p:spPr>
            <a:xfrm>
              <a:off x="4584203" y="1239312"/>
              <a:ext cx="1970652" cy="51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pt-PT" sz="1600" b="1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Impulso/Adrenalina</a:t>
              </a:r>
            </a:p>
            <a:p>
              <a:pPr algn="ctr" defTabSz="1219170">
                <a:defRPr/>
              </a:pPr>
              <a:r>
                <a:rPr lang="pt-PT" sz="1600" i="1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“Viver o momento…”</a:t>
              </a:r>
            </a:p>
          </p:txBody>
        </p:sp>
        <p:pic>
          <p:nvPicPr>
            <p:cNvPr id="17" name="Picture 10" descr="http://40.media.tumblr.com/tumblr_lx8j2fs4ub1qf2soxo1_1280.jpg">
              <a:extLst>
                <a:ext uri="{FF2B5EF4-FFF2-40B4-BE49-F238E27FC236}">
                  <a16:creationId xmlns:a16="http://schemas.microsoft.com/office/drawing/2014/main" id="{12181336-69C1-4D80-AAF1-EACBB356EA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9" t="16834" r="22451" b="10231"/>
            <a:stretch/>
          </p:blipFill>
          <p:spPr bwMode="auto">
            <a:xfrm>
              <a:off x="4584203" y="1968501"/>
              <a:ext cx="1970653" cy="218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19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Então… qual é o problema?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388608" y="1967798"/>
            <a:ext cx="7949152" cy="62408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O problema é que se partilhas uma foto, perdes o controlo sobre ela…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A6ADA4-20FC-4122-8729-047D779C5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4" r="5744"/>
          <a:stretch/>
        </p:blipFill>
        <p:spPr>
          <a:xfrm>
            <a:off x="9559448" y="430888"/>
            <a:ext cx="1920000" cy="1920000"/>
          </a:xfrm>
          <a:prstGeom prst="wedgeEllipseCallout">
            <a:avLst>
              <a:gd name="adj1" fmla="val -37766"/>
              <a:gd name="adj2" fmla="val 51614"/>
            </a:avLst>
          </a:prstGeom>
          <a:ln w="57150">
            <a:solidFill>
              <a:schemeClr val="tx1"/>
            </a:solidFill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365EF495-B2FD-4D10-BAD3-E970A4172A9C}"/>
              </a:ext>
            </a:extLst>
          </p:cNvPr>
          <p:cNvGrpSpPr/>
          <p:nvPr/>
        </p:nvGrpSpPr>
        <p:grpSpPr>
          <a:xfrm>
            <a:off x="1817894" y="3232792"/>
            <a:ext cx="4800533" cy="2700300"/>
            <a:chOff x="323527" y="2433873"/>
            <a:chExt cx="4128393" cy="2322221"/>
          </a:xfrm>
        </p:grpSpPr>
        <p:pic>
          <p:nvPicPr>
            <p:cNvPr id="20" name="Picture 2" descr="http://img1.aksam.com.tr/imgsdisk/2014/09/01/010920140947338940365_2.jpg">
              <a:extLst>
                <a:ext uri="{FF2B5EF4-FFF2-40B4-BE49-F238E27FC236}">
                  <a16:creationId xmlns:a16="http://schemas.microsoft.com/office/drawing/2014/main" id="{77F1AB3A-3DD6-4A60-91E3-6F1B73779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2433873"/>
              <a:ext cx="4128393" cy="232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5">
              <a:extLst>
                <a:ext uri="{FF2B5EF4-FFF2-40B4-BE49-F238E27FC236}">
                  <a16:creationId xmlns:a16="http://schemas.microsoft.com/office/drawing/2014/main" id="{CF766474-D116-4FC9-B983-BD7096D24CB1}"/>
                </a:ext>
              </a:extLst>
            </p:cNvPr>
            <p:cNvSpPr txBox="1"/>
            <p:nvPr/>
          </p:nvSpPr>
          <p:spPr>
            <a:xfrm>
              <a:off x="1425351" y="4322968"/>
              <a:ext cx="1924746" cy="361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pt-PT" sz="2133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Sobre-exposição</a:t>
              </a:r>
            </a:p>
          </p:txBody>
        </p:sp>
      </p:grpSp>
      <p:grpSp>
        <p:nvGrpSpPr>
          <p:cNvPr id="21" name="Grupo 7">
            <a:extLst>
              <a:ext uri="{FF2B5EF4-FFF2-40B4-BE49-F238E27FC236}">
                <a16:creationId xmlns:a16="http://schemas.microsoft.com/office/drawing/2014/main" id="{3A5A0C32-F862-4E00-898E-DE461C614648}"/>
              </a:ext>
            </a:extLst>
          </p:cNvPr>
          <p:cNvGrpSpPr/>
          <p:nvPr/>
        </p:nvGrpSpPr>
        <p:grpSpPr>
          <a:xfrm>
            <a:off x="7683893" y="3241950"/>
            <a:ext cx="2690215" cy="2681980"/>
            <a:chOff x="5148064" y="2551503"/>
            <a:chExt cx="2318735" cy="2311637"/>
          </a:xfrm>
        </p:grpSpPr>
        <p:pic>
          <p:nvPicPr>
            <p:cNvPr id="22" name="Picture 4" descr="http://cdn4.scmp.com/sites/default/files/styles/980w/public/2015/04/13/b0b97845de1b7880299b5633895551e6.jpg?itok=pY-HvEVv">
              <a:extLst>
                <a:ext uri="{FF2B5EF4-FFF2-40B4-BE49-F238E27FC236}">
                  <a16:creationId xmlns:a16="http://schemas.microsoft.com/office/drawing/2014/main" id="{816FE283-2E1E-4A9F-92DD-F6D973722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551503"/>
              <a:ext cx="2318735" cy="2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9">
              <a:extLst>
                <a:ext uri="{FF2B5EF4-FFF2-40B4-BE49-F238E27FC236}">
                  <a16:creationId xmlns:a16="http://schemas.microsoft.com/office/drawing/2014/main" id="{5AF995C9-7EC6-4FCF-BE26-6BEC906B0322}"/>
                </a:ext>
              </a:extLst>
            </p:cNvPr>
            <p:cNvSpPr txBox="1"/>
            <p:nvPr/>
          </p:nvSpPr>
          <p:spPr>
            <a:xfrm>
              <a:off x="5474848" y="2580737"/>
              <a:ext cx="1665166" cy="645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pt-PT" sz="2133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Vergonha, </a:t>
              </a:r>
            </a:p>
            <a:p>
              <a:pPr algn="ctr" defTabSz="1219170">
                <a:defRPr/>
              </a:pPr>
              <a:r>
                <a:rPr lang="pt-PT" sz="2133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isolamento,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8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85922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Isto podia ter acontecido comigo…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E ela pensava que só o namorado é que ia ver…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2D7AE9-01FE-4F5B-AA61-AE88492A4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" t="10376" r="-29" b="15343"/>
          <a:stretch/>
        </p:blipFill>
        <p:spPr>
          <a:xfrm>
            <a:off x="8988967" y="1525867"/>
            <a:ext cx="1920000" cy="1920000"/>
          </a:xfrm>
          <a:prstGeom prst="wedgeEllipseCallout">
            <a:avLst>
              <a:gd name="adj1" fmla="val -40790"/>
              <a:gd name="adj2" fmla="val 48590"/>
            </a:avLst>
          </a:prstGeom>
          <a:ln w="57150">
            <a:solidFill>
              <a:schemeClr val="tx1"/>
            </a:solidFill>
          </a:ln>
        </p:spPr>
      </p:pic>
      <p:pic>
        <p:nvPicPr>
          <p:cNvPr id="2" name="Imagem 1">
            <a:hlinkClick r:id="rId4"/>
            <a:extLst>
              <a:ext uri="{FF2B5EF4-FFF2-40B4-BE49-F238E27FC236}">
                <a16:creationId xmlns:a16="http://schemas.microsoft.com/office/drawing/2014/main" id="{33CB8F3D-A2B9-4C90-BF09-A51FE6DC0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236" y="1903728"/>
            <a:ext cx="5511261" cy="32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90444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Mas e agora, o que é que ela pode fazer?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CF27FFD-EB5B-49FF-884A-F0417321A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" t="10376" r="-29" b="15343"/>
          <a:stretch/>
        </p:blipFill>
        <p:spPr>
          <a:xfrm>
            <a:off x="9948967" y="47797"/>
            <a:ext cx="1920000" cy="1920000"/>
          </a:xfrm>
          <a:prstGeom prst="wedgeEllipseCallout">
            <a:avLst>
              <a:gd name="adj1" fmla="val -40790"/>
              <a:gd name="adj2" fmla="val 48590"/>
            </a:avLst>
          </a:prstGeom>
          <a:ln w="57150">
            <a:solidFill>
              <a:schemeClr val="tx1"/>
            </a:solidFill>
          </a:ln>
        </p:spPr>
      </p:pic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26275" y="2120943"/>
            <a:ext cx="9939451" cy="12475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Em redes sociais ela deve denunciar imediatamente o conteúdo publicado e pedir aos amigos/familiares para fazer o mesmo.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Casos deste tipo (</a:t>
            </a:r>
            <a:r>
              <a:rPr lang="pt-PT" sz="2400" i="1" kern="0" dirty="0" err="1">
                <a:solidFill>
                  <a:srgbClr val="000000"/>
                </a:solidFill>
                <a:latin typeface="Sniglet" panose="020B0604020202020204" charset="0"/>
              </a:rPr>
              <a:t>Revenge</a:t>
            </a:r>
            <a:r>
              <a:rPr lang="pt-PT" sz="2400" i="1" kern="0" dirty="0">
                <a:solidFill>
                  <a:srgbClr val="000000"/>
                </a:solidFill>
                <a:latin typeface="Sniglet" panose="020B0604020202020204" charset="0"/>
              </a:rPr>
              <a:t> </a:t>
            </a:r>
            <a:r>
              <a:rPr lang="pt-PT" sz="2400" i="1" kern="0" dirty="0" err="1">
                <a:solidFill>
                  <a:srgbClr val="000000"/>
                </a:solidFill>
                <a:latin typeface="Sniglet" panose="020B0604020202020204" charset="0"/>
              </a:rPr>
              <a:t>Porn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) ou de extorsão sexual, podem ser removidos das pesquisas do Google – Direito ao esquecimento.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É importante criar conteúdos positivos que “enterrem” resultados de pesquisas indesejáveis. Para saber mais, contacta a Linha Internet Segura!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Content Placeholder 5" descr="Linha Internet Segura&#10;800 21 90 90&#10;linhainternetsegura@internetsegura.pt">
            <a:extLst>
              <a:ext uri="{FF2B5EF4-FFF2-40B4-BE49-F238E27FC236}">
                <a16:creationId xmlns:a16="http://schemas.microsoft.com/office/drawing/2014/main" id="{DF76FE87-4C01-4581-963C-D2EE6535C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595">
            <a:off x="8757634" y="5603203"/>
            <a:ext cx="3082781" cy="1004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6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1015999" y="2301700"/>
            <a:ext cx="5639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pt-PT" sz="16000" dirty="0">
                <a:solidFill>
                  <a:srgbClr val="000000"/>
                </a:solidFill>
              </a:rPr>
              <a:t>Olá</a:t>
            </a:r>
            <a:r>
              <a:rPr lang="en" sz="160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1015999" y="3645409"/>
            <a:ext cx="10655300" cy="2495724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PT" sz="3200" dirty="0">
                <a:solidFill>
                  <a:srgbClr val="FFFFFF"/>
                </a:solidFill>
              </a:rPr>
              <a:t>Somos a 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Joana</a:t>
            </a:r>
            <a:r>
              <a:rPr lang="pt-PT" sz="3200" dirty="0">
                <a:solidFill>
                  <a:srgbClr val="FFFFFF"/>
                </a:solidFill>
              </a:rPr>
              <a:t> e o 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</a:t>
            </a:r>
            <a:r>
              <a:rPr lang="pt-PT" sz="3200" dirty="0">
                <a:solidFill>
                  <a:srgbClr val="FFFFFF"/>
                </a:solidFill>
              </a:rPr>
              <a:t>!</a:t>
            </a:r>
          </a:p>
          <a:p>
            <a:pPr>
              <a:spcBef>
                <a:spcPts val="0"/>
              </a:spcBef>
              <a:buNone/>
            </a:pPr>
            <a:r>
              <a:rPr lang="pt-PT" sz="26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 personagens fictícias</a:t>
            </a:r>
            <a:r>
              <a:rPr lang="pt-PT" sz="2667" dirty="0">
                <a:solidFill>
                  <a:srgbClr val="FFFFFF"/>
                </a:solidFill>
              </a:rPr>
              <a:t>, que surgiram em 2016 com o lançamento da </a:t>
            </a:r>
            <a:r>
              <a:rPr lang="pt-PT" sz="2667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websérie</a:t>
            </a:r>
            <a:r>
              <a:rPr lang="pt-PT" sz="2667" dirty="0">
                <a:solidFill>
                  <a:srgbClr val="FFFFFF"/>
                </a:solidFill>
              </a:rPr>
              <a:t> “</a:t>
            </a:r>
            <a:r>
              <a:rPr lang="pt-PT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com Consciência</a:t>
            </a:r>
            <a:r>
              <a:rPr lang="pt-PT" sz="2667" dirty="0">
                <a:solidFill>
                  <a:srgbClr val="FFFFFF"/>
                </a:solidFill>
              </a:rPr>
              <a:t>”, produzida pelo </a:t>
            </a:r>
            <a:r>
              <a:rPr lang="pt-PT" sz="26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t-PT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 </a:t>
            </a:r>
            <a:r>
              <a:rPr lang="pt-PT" sz="26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t-PT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nternet </a:t>
            </a:r>
            <a:r>
              <a:rPr lang="pt-PT" sz="266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t-PT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egura</a:t>
            </a:r>
            <a:r>
              <a:rPr lang="pt-PT" sz="2667" dirty="0">
                <a:solidFill>
                  <a:srgbClr val="FFFFFF"/>
                </a:solidFill>
              </a:rPr>
              <a:t>(</a:t>
            </a:r>
            <a:r>
              <a:rPr lang="pt-PT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</a:t>
            </a:r>
            <a:r>
              <a:rPr lang="pt-PT" sz="2667" dirty="0">
                <a:solidFill>
                  <a:srgbClr val="FFFFFF"/>
                </a:solidFill>
              </a:rPr>
              <a:t>)!</a:t>
            </a:r>
          </a:p>
          <a:p>
            <a:pPr>
              <a:spcBef>
                <a:spcPts val="0"/>
              </a:spcBef>
              <a:buNone/>
            </a:pPr>
            <a:endParaRPr lang="pt-PT" sz="2667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pt-PT" sz="2667" dirty="0">
                <a:solidFill>
                  <a:srgbClr val="FFFFFF"/>
                </a:solidFill>
              </a:rPr>
              <a:t>Vamos falar-te sobre o projeto e de temas importantes para a tua segurança e bem-estar online!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40887" y="291216"/>
            <a:ext cx="5204048" cy="3354192"/>
          </a:xfrm>
          <a:prstGeom prst="wedgeEllipseCallout">
            <a:avLst>
              <a:gd name="adj1" fmla="val -60049"/>
              <a:gd name="adj2" fmla="val 3441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5517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90444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E se fosse uma amiga minha?</a:t>
            </a:r>
          </a:p>
        </p:txBody>
      </p:sp>
      <p:pic>
        <p:nvPicPr>
          <p:cNvPr id="12" name="Content Placeholder 5" descr="Linha Internet Segura&#10;800 21 90 90&#10;linhainternetsegura@internetsegura.pt">
            <a:extLst>
              <a:ext uri="{FF2B5EF4-FFF2-40B4-BE49-F238E27FC236}">
                <a16:creationId xmlns:a16="http://schemas.microsoft.com/office/drawing/2014/main" id="{1153741F-0AB5-4D00-8056-B53883E5D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595">
            <a:off x="8757634" y="5603203"/>
            <a:ext cx="3082781" cy="1004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CF27FFD-EB5B-49FF-884A-F0417321A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" t="10376" r="-29" b="15343"/>
          <a:stretch/>
        </p:blipFill>
        <p:spPr>
          <a:xfrm>
            <a:off x="9948967" y="47797"/>
            <a:ext cx="1920000" cy="1920000"/>
          </a:xfrm>
          <a:prstGeom prst="wedgeEllipseCallout">
            <a:avLst>
              <a:gd name="adj1" fmla="val -40790"/>
              <a:gd name="adj2" fmla="val 48590"/>
            </a:avLst>
          </a:prstGeom>
          <a:ln w="57150">
            <a:solidFill>
              <a:schemeClr val="tx1"/>
            </a:solidFill>
          </a:ln>
        </p:spPr>
      </p:pic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26275" y="2120943"/>
            <a:ext cx="9939451" cy="366154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Ajuda-a a não se sentir culpada. Tudo o que ela fez foi confiar em alguém que traiu a sua confiança.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Pede para que um adulto responsável intervenha, é preciso identificar possíveis agressores, principalmente se houver menores envolvidos.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Faças o que fizeres, pede à tua amiga para não eliminar provas, para se proceder a uma queixa. Não tentes contactar o agressor em caso algum e ajuda a tua amiga a encontrar aconselhamento profissional.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681173" y="1304831"/>
            <a:ext cx="6481312" cy="459650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PT" sz="5867" dirty="0"/>
              <a:t>Dúvidas?</a:t>
            </a:r>
            <a:endParaRPr lang="en" sz="58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Shape 219">
            <a:extLst>
              <a:ext uri="{FF2B5EF4-FFF2-40B4-BE49-F238E27FC236}">
                <a16:creationId xmlns:a16="http://schemas.microsoft.com/office/drawing/2014/main" id="{A4453641-0D50-465C-AC97-503488FA87F9}"/>
              </a:ext>
            </a:extLst>
          </p:cNvPr>
          <p:cNvSpPr/>
          <p:nvPr/>
        </p:nvSpPr>
        <p:spPr>
          <a:xfrm>
            <a:off x="3260029" y="3845538"/>
            <a:ext cx="1113392" cy="1962901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hape 240">
            <a:extLst>
              <a:ext uri="{FF2B5EF4-FFF2-40B4-BE49-F238E27FC236}">
                <a16:creationId xmlns:a16="http://schemas.microsoft.com/office/drawing/2014/main" id="{2BDD480A-FBF2-4575-A5E1-E5C9E4F5BC62}"/>
              </a:ext>
            </a:extLst>
          </p:cNvPr>
          <p:cNvSpPr/>
          <p:nvPr/>
        </p:nvSpPr>
        <p:spPr>
          <a:xfrm rot="721989">
            <a:off x="6601415" y="1541840"/>
            <a:ext cx="2450363" cy="167605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62342DB6-54BC-4556-B648-D8E3D3C9A351}"/>
              </a:ext>
            </a:extLst>
          </p:cNvPr>
          <p:cNvSpPr/>
          <p:nvPr/>
        </p:nvSpPr>
        <p:spPr>
          <a:xfrm rot="20747395">
            <a:off x="3241504" y="1349008"/>
            <a:ext cx="1544981" cy="1919733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226">
            <a:extLst>
              <a:ext uri="{FF2B5EF4-FFF2-40B4-BE49-F238E27FC236}">
                <a16:creationId xmlns:a16="http://schemas.microsoft.com/office/drawing/2014/main" id="{3443AF3C-8E21-4466-A704-45490CCFE0BA}"/>
              </a:ext>
            </a:extLst>
          </p:cNvPr>
          <p:cNvSpPr/>
          <p:nvPr/>
        </p:nvSpPr>
        <p:spPr>
          <a:xfrm rot="680382">
            <a:off x="7990580" y="3509258"/>
            <a:ext cx="999907" cy="1848781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agem 1">
            <a:hlinkClick r:id="" action="ppaction://noaction"/>
            <a:extLst>
              <a:ext uri="{FF2B5EF4-FFF2-40B4-BE49-F238E27FC236}">
                <a16:creationId xmlns:a16="http://schemas.microsoft.com/office/drawing/2014/main" id="{B4CDB468-1328-47CE-988F-84FC380E2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1" y="229426"/>
            <a:ext cx="1896020" cy="22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681173" y="1304831"/>
            <a:ext cx="6481312" cy="459650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PT" sz="5867" dirty="0"/>
              <a:t>A </a:t>
            </a:r>
            <a:r>
              <a:rPr lang="pt-PT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</a:t>
            </a:r>
            <a:r>
              <a:rPr lang="pt-PT" sz="5867" dirty="0"/>
              <a:t>, não </a:t>
            </a:r>
            <a:br>
              <a:rPr lang="pt-PT" sz="5867" dirty="0"/>
            </a:br>
            <a:r>
              <a:rPr lang="pt-PT" sz="5867" dirty="0"/>
              <a:t>é </a:t>
            </a:r>
            <a:r>
              <a:rPr lang="pt-PT" sz="5867" dirty="0">
                <a:solidFill>
                  <a:srgbClr val="00B050"/>
                </a:solidFill>
              </a:rPr>
              <a:t>boa</a:t>
            </a:r>
            <a:r>
              <a:rPr lang="pt-PT" sz="5867" dirty="0"/>
              <a:t>, não é </a:t>
            </a:r>
            <a:r>
              <a:rPr lang="pt-PT" sz="5867" dirty="0">
                <a:solidFill>
                  <a:srgbClr val="FF0000"/>
                </a:solidFill>
              </a:rPr>
              <a:t>má</a:t>
            </a:r>
            <a:r>
              <a:rPr lang="pt-PT" sz="5867" dirty="0"/>
              <a:t> </a:t>
            </a:r>
            <a:br>
              <a:rPr lang="pt-PT" sz="5867" dirty="0"/>
            </a:br>
            <a:r>
              <a:rPr lang="pt-PT" sz="5867" dirty="0"/>
              <a:t>e também </a:t>
            </a:r>
            <a:br>
              <a:rPr lang="pt-PT" sz="5867" dirty="0"/>
            </a:br>
            <a:r>
              <a:rPr lang="pt-PT" sz="5867" dirty="0"/>
              <a:t>não é </a:t>
            </a:r>
            <a:r>
              <a:rPr lang="pt-PT" sz="58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neutra</a:t>
            </a:r>
            <a:endParaRPr lang="en" sz="58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309FB0-ECB4-4A93-BA2E-4A28433306CF}"/>
              </a:ext>
            </a:extLst>
          </p:cNvPr>
          <p:cNvSpPr/>
          <p:nvPr/>
        </p:nvSpPr>
        <p:spPr>
          <a:xfrm>
            <a:off x="7115609" y="5523581"/>
            <a:ext cx="2998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buClr>
                <a:srgbClr val="6FA8DC"/>
              </a:buClr>
              <a:buSzPct val="100000"/>
              <a:defRPr/>
            </a:pPr>
            <a:r>
              <a:rPr lang="en" sz="2400" b="1" i="1" kern="0" dirty="0">
                <a:solidFill>
                  <a:srgbClr val="FFFFFF"/>
                </a:solidFill>
                <a:latin typeface="Sniglet" panose="020B0604020202020204" charset="0"/>
                <a:ea typeface="Roboto"/>
                <a:cs typeface="Roboto"/>
                <a:sym typeface="Roboto"/>
              </a:rPr>
              <a:t>(KRANZBERG, 1986)</a:t>
            </a:r>
          </a:p>
        </p:txBody>
      </p:sp>
      <p:sp>
        <p:nvSpPr>
          <p:cNvPr id="21" name="Shape 219">
            <a:extLst>
              <a:ext uri="{FF2B5EF4-FFF2-40B4-BE49-F238E27FC236}">
                <a16:creationId xmlns:a16="http://schemas.microsoft.com/office/drawing/2014/main" id="{A4453641-0D50-465C-AC97-503488FA87F9}"/>
              </a:ext>
            </a:extLst>
          </p:cNvPr>
          <p:cNvSpPr/>
          <p:nvPr/>
        </p:nvSpPr>
        <p:spPr>
          <a:xfrm>
            <a:off x="501461" y="4591179"/>
            <a:ext cx="827864" cy="1459519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hape 240">
            <a:extLst>
              <a:ext uri="{FF2B5EF4-FFF2-40B4-BE49-F238E27FC236}">
                <a16:creationId xmlns:a16="http://schemas.microsoft.com/office/drawing/2014/main" id="{2BDD480A-FBF2-4575-A5E1-E5C9E4F5BC62}"/>
              </a:ext>
            </a:extLst>
          </p:cNvPr>
          <p:cNvSpPr/>
          <p:nvPr/>
        </p:nvSpPr>
        <p:spPr>
          <a:xfrm rot="19852430">
            <a:off x="9646346" y="527365"/>
            <a:ext cx="2321285" cy="158776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62342DB6-54BC-4556-B648-D8E3D3C9A351}"/>
              </a:ext>
            </a:extLst>
          </p:cNvPr>
          <p:cNvSpPr/>
          <p:nvPr/>
        </p:nvSpPr>
        <p:spPr>
          <a:xfrm rot="20747395">
            <a:off x="484365" y="2252730"/>
            <a:ext cx="1251784" cy="1555417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226">
            <a:extLst>
              <a:ext uri="{FF2B5EF4-FFF2-40B4-BE49-F238E27FC236}">
                <a16:creationId xmlns:a16="http://schemas.microsoft.com/office/drawing/2014/main" id="{3443AF3C-8E21-4466-A704-45490CCFE0BA}"/>
              </a:ext>
            </a:extLst>
          </p:cNvPr>
          <p:cNvSpPr/>
          <p:nvPr/>
        </p:nvSpPr>
        <p:spPr>
          <a:xfrm rot="680382">
            <a:off x="10686333" y="4599191"/>
            <a:ext cx="999907" cy="1848781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161682">
            <a:off x="1128186" y="906382"/>
            <a:ext cx="6585281" cy="1013517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sz="6400" dirty="0"/>
              <a:t>Precisa de Ajuda?</a:t>
            </a:r>
            <a:endParaRPr lang="en" sz="6400"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302200" y="2752473"/>
            <a:ext cx="6862901" cy="2837323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None/>
            </a:pPr>
            <a:r>
              <a:rPr lang="pt-PT" sz="2400" dirty="0"/>
              <a:t>Tem alguma questão? Surgiu um problema relacionado com o uso seguro da Internet?</a:t>
            </a:r>
          </a:p>
          <a:p>
            <a:pPr algn="ctr">
              <a:buNone/>
            </a:pPr>
            <a:endParaRPr lang="pt-PT" sz="2400" dirty="0"/>
          </a:p>
          <a:p>
            <a:pPr lvl="0" algn="ctr">
              <a:buNone/>
            </a:pPr>
            <a:r>
              <a:rPr lang="pt-PT" sz="2400" dirty="0"/>
              <a:t>A </a:t>
            </a:r>
            <a:r>
              <a:rPr lang="pt-PT" sz="2400" dirty="0">
                <a:solidFill>
                  <a:schemeClr val="accent4"/>
                </a:solidFill>
              </a:rPr>
              <a:t>Linha Internet Segura </a:t>
            </a:r>
            <a:r>
              <a:rPr lang="pt-PT" sz="2400" dirty="0"/>
              <a:t>está a </a:t>
            </a:r>
          </a:p>
          <a:p>
            <a:pPr lvl="0" algn="ctr">
              <a:buNone/>
            </a:pPr>
            <a:r>
              <a:rPr lang="pt-PT" sz="2400" dirty="0"/>
              <a:t>um clique de distância!</a:t>
            </a:r>
          </a:p>
          <a:p>
            <a:pPr algn="ctr">
              <a:buNone/>
            </a:pPr>
            <a:endParaRPr lang="pt-PT" sz="2400" dirty="0"/>
          </a:p>
          <a:p>
            <a:pPr algn="ctr">
              <a:buNone/>
            </a:pPr>
            <a:r>
              <a:rPr lang="pt-PT" sz="1867" dirty="0"/>
              <a:t>Número gratuito: </a:t>
            </a:r>
            <a:r>
              <a:rPr lang="pt-PT" sz="2400" dirty="0">
                <a:solidFill>
                  <a:schemeClr val="accent4"/>
                </a:solidFill>
              </a:rPr>
              <a:t>800 21 90 90</a:t>
            </a:r>
          </a:p>
          <a:p>
            <a:pPr algn="ctr">
              <a:buNone/>
            </a:pPr>
            <a:r>
              <a:rPr lang="pt-PT" sz="1867" dirty="0">
                <a:solidFill>
                  <a:schemeClr val="tx1"/>
                </a:solidFill>
              </a:rPr>
              <a:t>Email: </a:t>
            </a:r>
            <a:r>
              <a:rPr lang="pt-PT" sz="2400" dirty="0">
                <a:solidFill>
                  <a:schemeClr val="accent4"/>
                </a:solidFill>
              </a:rPr>
              <a:t>linhainternetsegura@internetsegura.pt</a:t>
            </a:r>
            <a:endParaRPr lang="en" sz="2400" dirty="0">
              <a:solidFill>
                <a:schemeClr val="accent4"/>
              </a:solidFill>
            </a:endParaRPr>
          </a:p>
        </p:txBody>
      </p:sp>
      <p:pic>
        <p:nvPicPr>
          <p:cNvPr id="136" name="Shape 136" descr="1.jpg"/>
          <p:cNvPicPr preferRelativeResize="0"/>
          <p:nvPr/>
        </p:nvPicPr>
        <p:blipFill rotWithShape="1">
          <a:blip r:embed="rId3">
            <a:alphaModFix/>
          </a:blip>
          <a:srcRect l="5608" r="38142"/>
          <a:stretch/>
        </p:blipFill>
        <p:spPr>
          <a:xfrm>
            <a:off x="875456" y="2485441"/>
            <a:ext cx="3367633" cy="3367632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13" descr="Linha Internet Segura&#10;800 21 90 90&#10;linhainternetsegura@internetsegura.pt">
            <a:hlinkClick r:id="rId4"/>
            <a:extLst>
              <a:ext uri="{FF2B5EF4-FFF2-40B4-BE49-F238E27FC236}">
                <a16:creationId xmlns:a16="http://schemas.microsoft.com/office/drawing/2014/main" id="{20008D9E-3502-4318-BC16-9CCB0D314E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77" y="1268205"/>
            <a:ext cx="3919548" cy="1356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0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70610DE-72B2-4C4F-9970-63E7E48E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98"/>
          <a:stretch/>
        </p:blipFill>
        <p:spPr>
          <a:xfrm>
            <a:off x="8293499" y="2388031"/>
            <a:ext cx="2400000" cy="265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2043">
            <a:off x="1301681" y="726895"/>
            <a:ext cx="9373171" cy="1013517"/>
          </a:xfrm>
        </p:spPr>
        <p:txBody>
          <a:bodyPr/>
          <a:lstStyle/>
          <a:p>
            <a:r>
              <a:rPr lang="pt-PT" dirty="0"/>
              <a:t>Mantenha-se atento e acompanhe o CIS em: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ECDE832-42F4-4E8D-B34A-E48EED06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4"/>
          <a:stretch/>
        </p:blipFill>
        <p:spPr>
          <a:xfrm>
            <a:off x="4869769" y="2388031"/>
            <a:ext cx="2400000" cy="265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35">
            <a:hlinkClick r:id="rId4"/>
            <a:extLst>
              <a:ext uri="{FF2B5EF4-FFF2-40B4-BE49-F238E27FC236}">
                <a16:creationId xmlns:a16="http://schemas.microsoft.com/office/drawing/2014/main" id="{73121353-0938-4020-A46E-3EAB1EF4F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346" y="1779815"/>
            <a:ext cx="466772" cy="513579"/>
          </a:xfrm>
          <a:prstGeom prst="roundRect">
            <a:avLst>
              <a:gd name="adj" fmla="val 28899"/>
            </a:avLst>
          </a:prstGeom>
        </p:spPr>
      </p:pic>
      <p:pic>
        <p:nvPicPr>
          <p:cNvPr id="11" name="Picture 14" descr="https://c2.staticflickr.com/6/5287/5247057984_d560bd7c58_b.jpg">
            <a:hlinkClick r:id="rId6"/>
            <a:extLst>
              <a:ext uri="{FF2B5EF4-FFF2-40B4-BE49-F238E27FC236}">
                <a16:creationId xmlns:a16="http://schemas.microsoft.com/office/drawing/2014/main" id="{34049308-29E5-4950-BE9B-9A1BB90E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76" y="1776296"/>
            <a:ext cx="464697" cy="513579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160909F-63D3-4704-A792-EDF000107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041" y="2388033"/>
            <a:ext cx="2400000" cy="2656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2156">
            <a:extLst>
              <a:ext uri="{FF2B5EF4-FFF2-40B4-BE49-F238E27FC236}">
                <a16:creationId xmlns:a16="http://schemas.microsoft.com/office/drawing/2014/main" id="{65A0F463-98AF-4391-9F2F-29CED94A9A6D}"/>
              </a:ext>
            </a:extLst>
          </p:cNvPr>
          <p:cNvSpPr/>
          <p:nvPr/>
        </p:nvSpPr>
        <p:spPr>
          <a:xfrm>
            <a:off x="2412654" y="1779815"/>
            <a:ext cx="466772" cy="513579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419797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endParaRPr sz="2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3557942-590D-4C29-BE24-8B27100C4533}"/>
              </a:ext>
            </a:extLst>
          </p:cNvPr>
          <p:cNvSpPr/>
          <p:nvPr/>
        </p:nvSpPr>
        <p:spPr>
          <a:xfrm>
            <a:off x="2004975" y="5111134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Website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738C8BC-928A-4218-8063-40DEE8A30C83}"/>
              </a:ext>
            </a:extLst>
          </p:cNvPr>
          <p:cNvSpPr/>
          <p:nvPr/>
        </p:nvSpPr>
        <p:spPr>
          <a:xfrm>
            <a:off x="5327200" y="5111134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Facebook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54D7A6C-6624-472F-8369-644C78B7CC2A}"/>
              </a:ext>
            </a:extLst>
          </p:cNvPr>
          <p:cNvSpPr/>
          <p:nvPr/>
        </p:nvSpPr>
        <p:spPr>
          <a:xfrm>
            <a:off x="8827290" y="5111134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Youtube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0D936BB-2003-4525-9F24-749C5B55811E}"/>
              </a:ext>
            </a:extLst>
          </p:cNvPr>
          <p:cNvSpPr/>
          <p:nvPr/>
        </p:nvSpPr>
        <p:spPr>
          <a:xfrm>
            <a:off x="1848385" y="5587014"/>
            <a:ext cx="1595309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internetsegura.pt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834C4EC-DD86-4CB0-9865-5D9142A2B41C}"/>
              </a:ext>
            </a:extLst>
          </p:cNvPr>
          <p:cNvSpPr/>
          <p:nvPr/>
        </p:nvSpPr>
        <p:spPr>
          <a:xfrm>
            <a:off x="4655731" y="5587014"/>
            <a:ext cx="282000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facebook.com/internetsegura.pt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5DBEA51-AB95-48E7-970A-FEE7E81CA05C}"/>
              </a:ext>
            </a:extLst>
          </p:cNvPr>
          <p:cNvSpPr/>
          <p:nvPr/>
        </p:nvSpPr>
        <p:spPr>
          <a:xfrm>
            <a:off x="8107482" y="5587014"/>
            <a:ext cx="275588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youtube.com/</a:t>
            </a:r>
            <a:r>
              <a:rPr lang="pt-PT" sz="1467" kern="0" dirty="0" err="1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PTinternetsegura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2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2043">
            <a:off x="1528207" y="598060"/>
            <a:ext cx="9373171" cy="1013517"/>
          </a:xfrm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Conheça alguns dos Melhores trabalhos </a:t>
            </a:r>
            <a:br>
              <a:rPr lang="pt-PT" dirty="0"/>
            </a:br>
            <a:r>
              <a:rPr lang="pt-PT" dirty="0"/>
              <a:t>Do passatempo “aceita o Desafio 2018!”</a:t>
            </a:r>
          </a:p>
        </p:txBody>
      </p:sp>
      <p:pic>
        <p:nvPicPr>
          <p:cNvPr id="32" name="Imagem 31" descr="Participação de Luísa Custódio">
            <a:hlinkClick r:id="rId2"/>
            <a:extLst>
              <a:ext uri="{FF2B5EF4-FFF2-40B4-BE49-F238E27FC236}">
                <a16:creationId xmlns:a16="http://schemas.microsoft.com/office/drawing/2014/main" id="{FF260A0F-C45C-43EA-84F8-49E99538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2" y="3494432"/>
            <a:ext cx="1544453" cy="1536325"/>
          </a:xfrm>
          <a:prstGeom prst="rect">
            <a:avLst/>
          </a:prstGeom>
        </p:spPr>
      </p:pic>
      <p:pic>
        <p:nvPicPr>
          <p:cNvPr id="66" name="Imagem 65" descr="Participação de Beatriz Garcês">
            <a:hlinkClick r:id="rId4"/>
            <a:extLst>
              <a:ext uri="{FF2B5EF4-FFF2-40B4-BE49-F238E27FC236}">
                <a16:creationId xmlns:a16="http://schemas.microsoft.com/office/drawing/2014/main" id="{9962F1DA-2348-4AEB-B8A1-884FD3749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800" y="1827243"/>
            <a:ext cx="1536325" cy="1536325"/>
          </a:xfrm>
          <a:prstGeom prst="rect">
            <a:avLst/>
          </a:prstGeom>
        </p:spPr>
      </p:pic>
      <p:pic>
        <p:nvPicPr>
          <p:cNvPr id="67" name="Imagem 66" descr="Participação de Lara Magalhães">
            <a:hlinkClick r:id="rId6"/>
            <a:extLst>
              <a:ext uri="{FF2B5EF4-FFF2-40B4-BE49-F238E27FC236}">
                <a16:creationId xmlns:a16="http://schemas.microsoft.com/office/drawing/2014/main" id="{42788356-EA42-44C2-88D1-DE6F6909C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950" y="3494432"/>
            <a:ext cx="1536325" cy="1536325"/>
          </a:xfrm>
          <a:prstGeom prst="rect">
            <a:avLst/>
          </a:prstGeom>
        </p:spPr>
      </p:pic>
      <p:pic>
        <p:nvPicPr>
          <p:cNvPr id="68" name="Imagem 67" descr="Participação de Márcio Santiago">
            <a:hlinkClick r:id="rId8"/>
            <a:extLst>
              <a:ext uri="{FF2B5EF4-FFF2-40B4-BE49-F238E27FC236}">
                <a16:creationId xmlns:a16="http://schemas.microsoft.com/office/drawing/2014/main" id="{852EA8C9-2214-463E-A8AE-F740FB756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498" y="3494432"/>
            <a:ext cx="1536325" cy="1536325"/>
          </a:xfrm>
          <a:prstGeom prst="rect">
            <a:avLst/>
          </a:prstGeom>
        </p:spPr>
      </p:pic>
      <p:pic>
        <p:nvPicPr>
          <p:cNvPr id="69" name="Imagem 68" descr="Participação de Carolina Mira">
            <a:hlinkClick r:id="rId10"/>
            <a:extLst>
              <a:ext uri="{FF2B5EF4-FFF2-40B4-BE49-F238E27FC236}">
                <a16:creationId xmlns:a16="http://schemas.microsoft.com/office/drawing/2014/main" id="{6E80AFFA-8CD1-4F17-B9D3-06A257F1D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3523" y="1827243"/>
            <a:ext cx="1536325" cy="1536325"/>
          </a:xfrm>
          <a:prstGeom prst="rect">
            <a:avLst/>
          </a:prstGeom>
        </p:spPr>
      </p:pic>
      <p:pic>
        <p:nvPicPr>
          <p:cNvPr id="70" name="Imagem 69" descr="Participação de Anastasia Sirbu">
            <a:hlinkClick r:id="rId12"/>
            <a:extLst>
              <a:ext uri="{FF2B5EF4-FFF2-40B4-BE49-F238E27FC236}">
                <a16:creationId xmlns:a16="http://schemas.microsoft.com/office/drawing/2014/main" id="{D3A70B1F-6EAD-4AEF-8049-0507A7DD34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950" y="1827243"/>
            <a:ext cx="1544453" cy="1536325"/>
          </a:xfrm>
          <a:prstGeom prst="rect">
            <a:avLst/>
          </a:prstGeom>
        </p:spPr>
      </p:pic>
      <p:pic>
        <p:nvPicPr>
          <p:cNvPr id="71" name="Imagem 70" descr="Participação de Luís Farias">
            <a:hlinkClick r:id="rId14"/>
            <a:extLst>
              <a:ext uri="{FF2B5EF4-FFF2-40B4-BE49-F238E27FC236}">
                <a16:creationId xmlns:a16="http://schemas.microsoft.com/office/drawing/2014/main" id="{FE368780-7D06-404F-91B4-CF64BF2229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5047" y="3494432"/>
            <a:ext cx="1544453" cy="1536325"/>
          </a:xfrm>
          <a:prstGeom prst="rect">
            <a:avLst/>
          </a:prstGeom>
        </p:spPr>
      </p:pic>
      <p:pic>
        <p:nvPicPr>
          <p:cNvPr id="72" name="Imagem 71" descr="Participação de Francisco Laranjeiro">
            <a:hlinkClick r:id="rId16"/>
            <a:extLst>
              <a:ext uri="{FF2B5EF4-FFF2-40B4-BE49-F238E27FC236}">
                <a16:creationId xmlns:a16="http://schemas.microsoft.com/office/drawing/2014/main" id="{478EF0D5-1DA6-4E29-B8F8-7D761E9AC8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2246" y="1827243"/>
            <a:ext cx="1536325" cy="1536325"/>
          </a:xfrm>
          <a:prstGeom prst="rect">
            <a:avLst/>
          </a:prstGeom>
        </p:spPr>
      </p:pic>
      <p:pic>
        <p:nvPicPr>
          <p:cNvPr id="73" name="Imagem 72" descr="Participação de Francisco Mesquita">
            <a:hlinkClick r:id="rId18"/>
            <a:extLst>
              <a:ext uri="{FF2B5EF4-FFF2-40B4-BE49-F238E27FC236}">
                <a16:creationId xmlns:a16="http://schemas.microsoft.com/office/drawing/2014/main" id="{247CCA10-EC6C-4268-8CD2-5E1D1884F9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0968" y="1827243"/>
            <a:ext cx="1536325" cy="1536325"/>
          </a:xfrm>
          <a:prstGeom prst="rect">
            <a:avLst/>
          </a:prstGeom>
        </p:spPr>
      </p:pic>
      <p:pic>
        <p:nvPicPr>
          <p:cNvPr id="74" name="Imagem 73" descr="Participação de Jéssica Magalhães">
            <a:hlinkClick r:id="rId20"/>
            <a:extLst>
              <a:ext uri="{FF2B5EF4-FFF2-40B4-BE49-F238E27FC236}">
                <a16:creationId xmlns:a16="http://schemas.microsoft.com/office/drawing/2014/main" id="{1F27DEAE-6587-4B48-97E6-8F77E6274B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9694" y="1827243"/>
            <a:ext cx="1536325" cy="1536325"/>
          </a:xfrm>
          <a:prstGeom prst="rect">
            <a:avLst/>
          </a:prstGeom>
        </p:spPr>
      </p:pic>
      <p:pic>
        <p:nvPicPr>
          <p:cNvPr id="76" name="Imagem 75" descr="Participação de Marta Diogo">
            <a:hlinkClick r:id="rId22"/>
            <a:extLst>
              <a:ext uri="{FF2B5EF4-FFF2-40B4-BE49-F238E27FC236}">
                <a16:creationId xmlns:a16="http://schemas.microsoft.com/office/drawing/2014/main" id="{759D40AC-D086-485A-8F66-A5B6ED83B6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2595" y="3494432"/>
            <a:ext cx="1536325" cy="1536325"/>
          </a:xfrm>
          <a:prstGeom prst="rect">
            <a:avLst/>
          </a:prstGeom>
        </p:spPr>
      </p:pic>
      <p:pic>
        <p:nvPicPr>
          <p:cNvPr id="77" name="Imagem 76" descr="Participação de Raquel Clemente">
            <a:hlinkClick r:id="rId24"/>
            <a:extLst>
              <a:ext uri="{FF2B5EF4-FFF2-40B4-BE49-F238E27FC236}">
                <a16:creationId xmlns:a16="http://schemas.microsoft.com/office/drawing/2014/main" id="{16F7AA06-2DF5-4C02-BB2B-25279E7F0AA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19694" y="3494432"/>
            <a:ext cx="1536325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 idx="4294967295"/>
          </p:nvPr>
        </p:nvSpPr>
        <p:spPr>
          <a:xfrm>
            <a:off x="508000" y="3294867"/>
            <a:ext cx="63696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pt-PT" sz="12800" dirty="0">
                <a:solidFill>
                  <a:srgbClr val="FFC000"/>
                </a:solidFill>
              </a:rPr>
              <a:t>Obrigado</a:t>
            </a:r>
            <a:r>
              <a:rPr lang="en" sz="12800" dirty="0">
                <a:solidFill>
                  <a:srgbClr val="FFC000"/>
                </a:solidFill>
              </a:rPr>
              <a:t>!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4294967295"/>
          </p:nvPr>
        </p:nvSpPr>
        <p:spPr>
          <a:xfrm>
            <a:off x="508000" y="4395825"/>
            <a:ext cx="11176000" cy="90960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PT" sz="2400" b="1" dirty="0">
                <a:solidFill>
                  <a:srgbClr val="FFFFFF"/>
                </a:solidFill>
              </a:rPr>
              <a:t>Alguma questão</a:t>
            </a:r>
            <a:r>
              <a:rPr lang="en" sz="2400" b="1" dirty="0">
                <a:solidFill>
                  <a:srgbClr val="FFFFFF"/>
                </a:solidFill>
              </a:rPr>
              <a:t>?</a:t>
            </a:r>
          </a:p>
          <a:p>
            <a:pPr>
              <a:spcBef>
                <a:spcPts val="0"/>
              </a:spcBef>
              <a:buSzPct val="61111"/>
              <a:buNone/>
            </a:pPr>
            <a:r>
              <a:rPr lang="pt-PT" sz="2400" dirty="0">
                <a:solidFill>
                  <a:srgbClr val="FFFFFF"/>
                </a:solidFill>
              </a:rPr>
              <a:t>Fale connosco em </a:t>
            </a:r>
            <a:r>
              <a:rPr lang="pt-PT" sz="2400" dirty="0">
                <a:solidFill>
                  <a:srgbClr val="00B0F0"/>
                </a:solidFill>
              </a:rPr>
              <a:t>internetsegura@fct.pt</a:t>
            </a:r>
          </a:p>
        </p:txBody>
      </p:sp>
      <p:sp>
        <p:nvSpPr>
          <p:cNvPr id="248" name="Shape 248"/>
          <p:cNvSpPr/>
          <p:nvPr/>
        </p:nvSpPr>
        <p:spPr>
          <a:xfrm>
            <a:off x="6781181" y="417735"/>
            <a:ext cx="1855672" cy="1948000"/>
          </a:xfrm>
          <a:prstGeom prst="wedgeEllipseCallout">
            <a:avLst>
              <a:gd name="adj1" fmla="val -95109"/>
              <a:gd name="adj2" fmla="val 69208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CBB3D1-DA8E-4016-8099-0706A71DF8AB}"/>
              </a:ext>
            </a:extLst>
          </p:cNvPr>
          <p:cNvSpPr/>
          <p:nvPr/>
        </p:nvSpPr>
        <p:spPr>
          <a:xfrm rot="20845343">
            <a:off x="6771101" y="426331"/>
            <a:ext cx="1875835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" sz="9600" kern="0" dirty="0">
                <a:solidFill>
                  <a:srgbClr val="57A7B5"/>
                </a:solidFill>
                <a:latin typeface="Arial"/>
                <a:cs typeface="Arial"/>
                <a:sym typeface="Arial"/>
              </a:rPr>
              <a:t>😉</a:t>
            </a:r>
          </a:p>
        </p:txBody>
      </p:sp>
      <p:pic>
        <p:nvPicPr>
          <p:cNvPr id="4" name="Imagem 3" descr="Imagem de um formulário com o titulo &quot;Ajude-nos a melhorar! Avalie este recurso!&quot; ">
            <a:hlinkClick r:id="rId3"/>
            <a:extLst>
              <a:ext uri="{FF2B5EF4-FFF2-40B4-BE49-F238E27FC236}">
                <a16:creationId xmlns:a16="http://schemas.microsoft.com/office/drawing/2014/main" id="{787BA500-280E-4473-A579-5E32E7763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2564">
            <a:off x="8361792" y="2347102"/>
            <a:ext cx="3584112" cy="3441933"/>
          </a:xfrm>
          <a:prstGeom prst="rect">
            <a:avLst/>
          </a:prstGeom>
        </p:spPr>
      </p:pic>
      <p:pic>
        <p:nvPicPr>
          <p:cNvPr id="6" name="Imagem 5" descr="Logotipo Internet Segura">
            <a:hlinkClick r:id="rId5"/>
            <a:extLst>
              <a:ext uri="{FF2B5EF4-FFF2-40B4-BE49-F238E27FC236}">
                <a16:creationId xmlns:a16="http://schemas.microsoft.com/office/drawing/2014/main" id="{790AE8A4-3175-435F-A868-F4B68D0E0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704" y="180210"/>
            <a:ext cx="2868704" cy="1211525"/>
          </a:xfrm>
          <a:prstGeom prst="roundRect">
            <a:avLst>
              <a:gd name="adj" fmla="val 17095"/>
            </a:avLst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4B4E872-2454-4D6B-8A9F-E0B3E49646CA}"/>
              </a:ext>
            </a:extLst>
          </p:cNvPr>
          <p:cNvSpPr/>
          <p:nvPr/>
        </p:nvSpPr>
        <p:spPr>
          <a:xfrm>
            <a:off x="508000" y="5538233"/>
            <a:ext cx="60960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Equipa CIS/FCT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Ana, Luísa, Pedro e Sofia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Se está a ler ou a ouvir isto, parabéns!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Descobriu o nosso segredo. Vai contar a alguém?😉</a:t>
            </a:r>
          </a:p>
        </p:txBody>
      </p:sp>
    </p:spTree>
    <p:extLst>
      <p:ext uri="{BB962C8B-B14F-4D97-AF65-F5344CB8AC3E}">
        <p14:creationId xmlns:p14="http://schemas.microsoft.com/office/powerpoint/2010/main" val="22470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18BD5DE-CF98-4398-9016-0ABC1BCE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</p:spPr>
        <p:txBody>
          <a:bodyPr/>
          <a:lstStyle/>
          <a:p>
            <a:r>
              <a:rPr lang="pt-PT" dirty="0"/>
              <a:t>Já conheces o centro?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BAFA8A3-EAA8-474C-BF5A-1477719044C2}"/>
              </a:ext>
            </a:extLst>
          </p:cNvPr>
          <p:cNvGrpSpPr/>
          <p:nvPr/>
        </p:nvGrpSpPr>
        <p:grpSpPr>
          <a:xfrm>
            <a:off x="1498503" y="2648371"/>
            <a:ext cx="9194995" cy="1272480"/>
            <a:chOff x="991552" y="3142229"/>
            <a:chExt cx="6322736" cy="1185577"/>
          </a:xfrm>
          <a:solidFill>
            <a:srgbClr val="00B0F0"/>
          </a:solidFill>
        </p:grpSpPr>
        <p:sp>
          <p:nvSpPr>
            <p:cNvPr id="17" name="Shape 172">
              <a:extLst>
                <a:ext uri="{FF2B5EF4-FFF2-40B4-BE49-F238E27FC236}">
                  <a16:creationId xmlns:a16="http://schemas.microsoft.com/office/drawing/2014/main" id="{CA2C792F-78EB-4FEE-960D-4B8F38F48D3A}"/>
                </a:ext>
              </a:extLst>
            </p:cNvPr>
            <p:cNvSpPr/>
            <p:nvPr/>
          </p:nvSpPr>
          <p:spPr>
            <a:xfrm>
              <a:off x="991552" y="3142230"/>
              <a:ext cx="1692904" cy="1185576"/>
            </a:xfrm>
            <a:prstGeom prst="homePlate">
              <a:avLst>
                <a:gd name="adj" fmla="val 30129"/>
              </a:avLst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1867" b="1" kern="0">
                  <a:solidFill>
                    <a:srgbClr val="FFFFFF"/>
                  </a:solidFill>
                  <a:latin typeface="Arial"/>
                  <a:ea typeface="Roboto" panose="02000000000000000000" pitchFamily="2" charset="0"/>
                  <a:cs typeface="Roboto" panose="02000000000000000000" pitchFamily="2" charset="0"/>
                  <a:sym typeface="Open Sans"/>
                </a:rPr>
                <a:t>Projeto Nacional Fundado em 2007</a:t>
              </a:r>
              <a:endParaRPr lang="en" sz="1867" b="1" kern="0" dirty="0">
                <a:solidFill>
                  <a:srgbClr val="FFFFFF"/>
                </a:solidFill>
                <a:latin typeface="Arial"/>
                <a:ea typeface="Roboto" panose="02000000000000000000" pitchFamily="2" charset="0"/>
                <a:cs typeface="Roboto" panose="02000000000000000000" pitchFamily="2" charset="0"/>
                <a:sym typeface="Open Sans"/>
              </a:endParaRPr>
            </a:p>
          </p:txBody>
        </p:sp>
        <p:sp>
          <p:nvSpPr>
            <p:cNvPr id="18" name="Shape 173">
              <a:extLst>
                <a:ext uri="{FF2B5EF4-FFF2-40B4-BE49-F238E27FC236}">
                  <a16:creationId xmlns:a16="http://schemas.microsoft.com/office/drawing/2014/main" id="{9E7AB494-ADC9-4398-AA08-9B8B88C52D66}"/>
                </a:ext>
              </a:extLst>
            </p:cNvPr>
            <p:cNvSpPr/>
            <p:nvPr/>
          </p:nvSpPr>
          <p:spPr>
            <a:xfrm>
              <a:off x="2543415" y="3142229"/>
              <a:ext cx="2541391" cy="1185576"/>
            </a:xfrm>
            <a:prstGeom prst="chevron">
              <a:avLst>
                <a:gd name="adj" fmla="val 29853"/>
              </a:avLst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1867" b="1" kern="0" dirty="0">
                  <a:solidFill>
                    <a:srgbClr val="FFFFFF"/>
                  </a:solidFill>
                  <a:latin typeface="Arial"/>
                  <a:ea typeface="Roboto" panose="02000000000000000000" pitchFamily="2" charset="0"/>
                  <a:cs typeface="Roboto" panose="02000000000000000000" pitchFamily="2" charset="0"/>
                  <a:sym typeface="Open Sans"/>
                </a:rPr>
                <a:t>Consórcio de entidades públicas e privadas</a:t>
              </a:r>
            </a:p>
          </p:txBody>
        </p:sp>
        <p:sp>
          <p:nvSpPr>
            <p:cNvPr id="19" name="Shape 173">
              <a:extLst>
                <a:ext uri="{FF2B5EF4-FFF2-40B4-BE49-F238E27FC236}">
                  <a16:creationId xmlns:a16="http://schemas.microsoft.com/office/drawing/2014/main" id="{ABFFDD62-8F75-434E-BDEB-C4A7CFD041D1}"/>
                </a:ext>
              </a:extLst>
            </p:cNvPr>
            <p:cNvSpPr/>
            <p:nvPr/>
          </p:nvSpPr>
          <p:spPr>
            <a:xfrm>
              <a:off x="4943765" y="3142230"/>
              <a:ext cx="2370523" cy="1185576"/>
            </a:xfrm>
            <a:prstGeom prst="chevron">
              <a:avLst>
                <a:gd name="adj" fmla="val 29853"/>
              </a:avLst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1867" b="1" kern="0" dirty="0">
                  <a:solidFill>
                    <a:srgbClr val="FFFFFF"/>
                  </a:solidFill>
                  <a:latin typeface="Arial"/>
                  <a:ea typeface="Roboto" panose="02000000000000000000" pitchFamily="2" charset="0"/>
                  <a:cs typeface="Roboto" panose="02000000000000000000" pitchFamily="2" charset="0"/>
                  <a:sym typeface="Open Sans"/>
                </a:rPr>
                <a:t>Cofinanciado pela Comissão Europeia</a:t>
              </a:r>
            </a:p>
          </p:txBody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B4A7C2B8-3D7E-43CF-B6C1-4BFB8627E591}"/>
              </a:ext>
            </a:extLst>
          </p:cNvPr>
          <p:cNvGrpSpPr/>
          <p:nvPr/>
        </p:nvGrpSpPr>
        <p:grpSpPr>
          <a:xfrm>
            <a:off x="1680070" y="4297696"/>
            <a:ext cx="8831861" cy="1115552"/>
            <a:chOff x="3779849" y="4419817"/>
            <a:chExt cx="7088448" cy="895340"/>
          </a:xfrm>
        </p:grpSpPr>
        <p:sp>
          <p:nvSpPr>
            <p:cNvPr id="21" name="Rounded Rectangle 33">
              <a:extLst>
                <a:ext uri="{FF2B5EF4-FFF2-40B4-BE49-F238E27FC236}">
                  <a16:creationId xmlns:a16="http://schemas.microsoft.com/office/drawing/2014/main" id="{8F849044-1D80-4AF9-B4D4-B334E1E37A01}"/>
                </a:ext>
              </a:extLst>
            </p:cNvPr>
            <p:cNvSpPr/>
            <p:nvPr/>
          </p:nvSpPr>
          <p:spPr>
            <a:xfrm>
              <a:off x="3779849" y="4419817"/>
              <a:ext cx="7088448" cy="895340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id="{769D4A61-16E3-4F93-87DF-E32A36B1CFD9}"/>
                </a:ext>
              </a:extLst>
            </p:cNvPr>
            <p:cNvGrpSpPr/>
            <p:nvPr/>
          </p:nvGrpSpPr>
          <p:grpSpPr>
            <a:xfrm>
              <a:off x="3878525" y="4507447"/>
              <a:ext cx="6875595" cy="720080"/>
              <a:chOff x="99420" y="6210735"/>
              <a:chExt cx="5066683" cy="530633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0EF6B7DA-4EFE-45B3-9465-05055C224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23985" y="6309183"/>
                <a:ext cx="1042118" cy="333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5" descr="C:\Users\pedro.marques\OneDrive\FCT\Internet Segura\Imagens\Consórcio\Microsoft.jpg">
                <a:extLst>
                  <a:ext uri="{FF2B5EF4-FFF2-40B4-BE49-F238E27FC236}">
                    <a16:creationId xmlns:a16="http://schemas.microsoft.com/office/drawing/2014/main" id="{0FB7C241-B7F9-4F27-901D-F5860F99E8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3" t="25387" r="9453" b="25387"/>
              <a:stretch/>
            </p:blipFill>
            <p:spPr bwMode="auto">
              <a:xfrm>
                <a:off x="2757072" y="6342304"/>
                <a:ext cx="1201814" cy="267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C:\Users\pedro.marques\OneDrive\FCT\Internet Segura\Imagens\Consórcio\DGE.jpg">
                <a:extLst>
                  <a:ext uri="{FF2B5EF4-FFF2-40B4-BE49-F238E27FC236}">
                    <a16:creationId xmlns:a16="http://schemas.microsoft.com/office/drawing/2014/main" id="{662C017F-3274-41D7-9BF0-4925BB460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4450" y="6229537"/>
                <a:ext cx="691292" cy="49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A5591E1B-9AF7-49BE-9DF4-CF170AD1CB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9420" y="6237900"/>
                <a:ext cx="1107847" cy="458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 descr="C:\Users\pedro.marques\OneDrive\FCT\Internet Segura\Imagens\Consórcio\IPDJ.jpg">
                <a:extLst>
                  <a:ext uri="{FF2B5EF4-FFF2-40B4-BE49-F238E27FC236}">
                    <a16:creationId xmlns:a16="http://schemas.microsoft.com/office/drawing/2014/main" id="{EB39EC43-9DC6-48D0-8A32-D987381C1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6" r="8216"/>
              <a:stretch/>
            </p:blipFill>
            <p:spPr bwMode="auto">
              <a:xfrm>
                <a:off x="2164199" y="6210735"/>
                <a:ext cx="443442" cy="53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116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missão do CIS</a:t>
            </a:r>
          </a:p>
        </p:txBody>
      </p:sp>
      <p:sp>
        <p:nvSpPr>
          <p:cNvPr id="3" name="Shape 76">
            <a:extLst>
              <a:ext uri="{FF2B5EF4-FFF2-40B4-BE49-F238E27FC236}">
                <a16:creationId xmlns:a16="http://schemas.microsoft.com/office/drawing/2014/main" id="{0FDDBBEB-DE20-440D-AB9B-21356882F941}"/>
              </a:ext>
            </a:extLst>
          </p:cNvPr>
          <p:cNvSpPr txBox="1">
            <a:spLocks/>
          </p:cNvSpPr>
          <p:nvPr/>
        </p:nvSpPr>
        <p:spPr>
          <a:xfrm>
            <a:off x="1600641" y="2402565"/>
            <a:ext cx="5873379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Desenvolver uma cultura de uso consciente da Internet, capacitando os cidadãos para a tomada de decisões informadas e contribuir para o combate às condutas e aos conteúdos ilegais, disponíveis online.</a:t>
            </a:r>
            <a:endParaRPr lang="en" sz="2667" kern="0" dirty="0">
              <a:solidFill>
                <a:srgbClr val="000000"/>
              </a:solidFill>
            </a:endParaRPr>
          </a:p>
        </p:txBody>
      </p:sp>
      <p:pic>
        <p:nvPicPr>
          <p:cNvPr id="4" name="Picture 2" descr="https://whyleadnow.files.wordpress.com/2013/07/social_networking.jpg">
            <a:extLst>
              <a:ext uri="{FF2B5EF4-FFF2-40B4-BE49-F238E27FC236}">
                <a16:creationId xmlns:a16="http://schemas.microsoft.com/office/drawing/2014/main" id="{7AF52834-BC26-4026-B79D-FBCA99D30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1" t="4712" r="6101" b="1485"/>
          <a:stretch/>
        </p:blipFill>
        <p:spPr bwMode="auto">
          <a:xfrm flipH="1">
            <a:off x="7910239" y="1161180"/>
            <a:ext cx="3100867" cy="4747453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serviços do Centro Internet Segura</a:t>
            </a:r>
          </a:p>
        </p:txBody>
      </p:sp>
      <p:sp>
        <p:nvSpPr>
          <p:cNvPr id="13" name="Shape 76">
            <a:extLst>
              <a:ext uri="{FF2B5EF4-FFF2-40B4-BE49-F238E27FC236}">
                <a16:creationId xmlns:a16="http://schemas.microsoft.com/office/drawing/2014/main" id="{BF01E0E1-A53F-42D9-879A-A7E7670DDEB6}"/>
              </a:ext>
            </a:extLst>
          </p:cNvPr>
          <p:cNvSpPr txBox="1">
            <a:spLocks/>
          </p:cNvSpPr>
          <p:nvPr/>
        </p:nvSpPr>
        <p:spPr>
          <a:xfrm>
            <a:off x="1572978" y="4752763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As nossas equipas de </a:t>
            </a:r>
            <a:r>
              <a:rPr lang="pt-PT" sz="2667" kern="0" dirty="0">
                <a:solidFill>
                  <a:srgbClr val="49AE48"/>
                </a:solidFill>
              </a:rPr>
              <a:t>sensibilização</a:t>
            </a:r>
            <a:endParaRPr lang="en" sz="2667" kern="0" dirty="0">
              <a:solidFill>
                <a:srgbClr val="49AE48"/>
              </a:solidFill>
            </a:endParaRPr>
          </a:p>
        </p:txBody>
      </p:sp>
      <p:sp>
        <p:nvSpPr>
          <p:cNvPr id="19" name="Shape 76">
            <a:extLst>
              <a:ext uri="{FF2B5EF4-FFF2-40B4-BE49-F238E27FC236}">
                <a16:creationId xmlns:a16="http://schemas.microsoft.com/office/drawing/2014/main" id="{5DDE13DA-61C0-475B-9665-ED903F4D2C83}"/>
              </a:ext>
            </a:extLst>
          </p:cNvPr>
          <p:cNvSpPr txBox="1">
            <a:spLocks/>
          </p:cNvSpPr>
          <p:nvPr/>
        </p:nvSpPr>
        <p:spPr>
          <a:xfrm>
            <a:off x="8320848" y="2780402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A nossa linha de </a:t>
            </a:r>
            <a:r>
              <a:rPr lang="pt-PT" sz="2667" kern="0" dirty="0">
                <a:solidFill>
                  <a:srgbClr val="488780"/>
                </a:solidFill>
              </a:rPr>
              <a:t>informação</a:t>
            </a:r>
            <a:endParaRPr lang="en" sz="2667" kern="0" dirty="0">
              <a:solidFill>
                <a:srgbClr val="488780"/>
              </a:solidFill>
            </a:endParaRPr>
          </a:p>
        </p:txBody>
      </p:sp>
      <p:sp>
        <p:nvSpPr>
          <p:cNvPr id="20" name="Shape 76">
            <a:extLst>
              <a:ext uri="{FF2B5EF4-FFF2-40B4-BE49-F238E27FC236}">
                <a16:creationId xmlns:a16="http://schemas.microsoft.com/office/drawing/2014/main" id="{FEF36477-F5BA-445E-B5F2-F6F7064F2991}"/>
              </a:ext>
            </a:extLst>
          </p:cNvPr>
          <p:cNvSpPr txBox="1">
            <a:spLocks/>
          </p:cNvSpPr>
          <p:nvPr/>
        </p:nvSpPr>
        <p:spPr>
          <a:xfrm>
            <a:off x="8320848" y="4621437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A nossa linha de </a:t>
            </a:r>
            <a:r>
              <a:rPr lang="pt-PT" sz="2667" kern="0" dirty="0">
                <a:solidFill>
                  <a:srgbClr val="963334"/>
                </a:solidFill>
              </a:rPr>
              <a:t>denúncia</a:t>
            </a:r>
            <a:endParaRPr lang="en" sz="2667" kern="0" dirty="0">
              <a:solidFill>
                <a:srgbClr val="963334"/>
              </a:solidFill>
            </a:endParaRPr>
          </a:p>
        </p:txBody>
      </p:sp>
      <p:grpSp>
        <p:nvGrpSpPr>
          <p:cNvPr id="21" name="Group 19">
            <a:extLst>
              <a:ext uri="{FF2B5EF4-FFF2-40B4-BE49-F238E27FC236}">
                <a16:creationId xmlns:a16="http://schemas.microsoft.com/office/drawing/2014/main" id="{C5BE154E-DC15-4390-87F7-9346816BECC2}"/>
              </a:ext>
            </a:extLst>
          </p:cNvPr>
          <p:cNvGrpSpPr/>
          <p:nvPr/>
        </p:nvGrpSpPr>
        <p:grpSpPr>
          <a:xfrm>
            <a:off x="1422624" y="2609153"/>
            <a:ext cx="2821579" cy="2208731"/>
            <a:chOff x="8425542" y="769601"/>
            <a:chExt cx="2821578" cy="2208730"/>
          </a:xfrm>
        </p:grpSpPr>
        <p:sp>
          <p:nvSpPr>
            <p:cNvPr id="22" name="Rounded Rectangle 18">
              <a:extLst>
                <a:ext uri="{FF2B5EF4-FFF2-40B4-BE49-F238E27FC236}">
                  <a16:creationId xmlns:a16="http://schemas.microsoft.com/office/drawing/2014/main" id="{4D6B28AA-2D76-4F79-ADCD-782A9E0F8089}"/>
                </a:ext>
              </a:extLst>
            </p:cNvPr>
            <p:cNvSpPr/>
            <p:nvPr/>
          </p:nvSpPr>
          <p:spPr>
            <a:xfrm>
              <a:off x="8425542" y="769601"/>
              <a:ext cx="2821578" cy="2208730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5963153B-6732-40BD-ACC1-7D7606DB0FD0}"/>
                </a:ext>
              </a:extLst>
            </p:cNvPr>
            <p:cNvGrpSpPr/>
            <p:nvPr/>
          </p:nvGrpSpPr>
          <p:grpSpPr>
            <a:xfrm>
              <a:off x="8528141" y="940849"/>
              <a:ext cx="2616380" cy="1866234"/>
              <a:chOff x="8266292" y="608958"/>
              <a:chExt cx="3111458" cy="2219368"/>
            </a:xfrm>
          </p:grpSpPr>
          <p:pic>
            <p:nvPicPr>
              <p:cNvPr id="24" name="Picture 4" descr="Logotipo Internet Segura">
                <a:hlinkClick r:id="rId2"/>
                <a:extLst>
                  <a:ext uri="{FF2B5EF4-FFF2-40B4-BE49-F238E27FC236}">
                    <a16:creationId xmlns:a16="http://schemas.microsoft.com/office/drawing/2014/main" id="{CFD06C68-4960-446B-A715-3E9C0233A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9" t="6976" r="2195" b="7768"/>
              <a:stretch/>
            </p:blipFill>
            <p:spPr bwMode="auto">
              <a:xfrm>
                <a:off x="8266292" y="608958"/>
                <a:ext cx="3111458" cy="1007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Imagem 7" descr="Logotipo SeguraNet">
                <a:hlinkClick r:id="rId4"/>
                <a:extLst>
                  <a:ext uri="{FF2B5EF4-FFF2-40B4-BE49-F238E27FC236}">
                    <a16:creationId xmlns:a16="http://schemas.microsoft.com/office/drawing/2014/main" id="{033F7AE7-FADB-4079-9F5A-D288C826D041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8546" y="1743336"/>
                <a:ext cx="2426949" cy="1084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03438EC-23EF-4872-82DB-A9ACEE92FBCD}"/>
              </a:ext>
            </a:extLst>
          </p:cNvPr>
          <p:cNvGrpSpPr/>
          <p:nvPr/>
        </p:nvGrpSpPr>
        <p:grpSpPr>
          <a:xfrm>
            <a:off x="4720488" y="2647927"/>
            <a:ext cx="3600360" cy="1264691"/>
            <a:chOff x="3693069" y="2151299"/>
            <a:chExt cx="2700270" cy="948518"/>
          </a:xfrm>
        </p:grpSpPr>
        <p:sp>
          <p:nvSpPr>
            <p:cNvPr id="27" name="Rounded Rectangle 17">
              <a:extLst>
                <a:ext uri="{FF2B5EF4-FFF2-40B4-BE49-F238E27FC236}">
                  <a16:creationId xmlns:a16="http://schemas.microsoft.com/office/drawing/2014/main" id="{9587D453-9B51-4499-8F24-F2880457ECF0}"/>
                </a:ext>
              </a:extLst>
            </p:cNvPr>
            <p:cNvSpPr/>
            <p:nvPr/>
          </p:nvSpPr>
          <p:spPr>
            <a:xfrm>
              <a:off x="3693069" y="2151299"/>
              <a:ext cx="2700270" cy="948518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28" name="Picture 13" descr="Logotipo Linha Internet Segura&#10;800 21 90 90&#10;linhainternetsegura@internetsegura.pt">
              <a:hlinkClick r:id="rId6"/>
              <a:extLst>
                <a:ext uri="{FF2B5EF4-FFF2-40B4-BE49-F238E27FC236}">
                  <a16:creationId xmlns:a16="http://schemas.microsoft.com/office/drawing/2014/main" id="{3A0BA114-A729-4584-AB09-9C9E5DD6B6F5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488" y="2219845"/>
              <a:ext cx="2491433" cy="811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0">
            <a:extLst>
              <a:ext uri="{FF2B5EF4-FFF2-40B4-BE49-F238E27FC236}">
                <a16:creationId xmlns:a16="http://schemas.microsoft.com/office/drawing/2014/main" id="{C1FE4C0A-AD47-428F-A9EC-EF0C418C476E}"/>
              </a:ext>
            </a:extLst>
          </p:cNvPr>
          <p:cNvGrpSpPr/>
          <p:nvPr/>
        </p:nvGrpSpPr>
        <p:grpSpPr>
          <a:xfrm>
            <a:off x="4720488" y="4456921"/>
            <a:ext cx="3600360" cy="1267072"/>
            <a:chOff x="8007531" y="5034344"/>
            <a:chExt cx="3657600" cy="1287216"/>
          </a:xfrm>
        </p:grpSpPr>
        <p:sp>
          <p:nvSpPr>
            <p:cNvPr id="30" name="Rounded Rectangle 17">
              <a:extLst>
                <a:ext uri="{FF2B5EF4-FFF2-40B4-BE49-F238E27FC236}">
                  <a16:creationId xmlns:a16="http://schemas.microsoft.com/office/drawing/2014/main" id="{638175A1-859D-488A-9166-10D692DF5B74}"/>
                </a:ext>
              </a:extLst>
            </p:cNvPr>
            <p:cNvSpPr/>
            <p:nvPr/>
          </p:nvSpPr>
          <p:spPr>
            <a:xfrm>
              <a:off x="8007531" y="5034344"/>
              <a:ext cx="3657600" cy="1287216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31" name="Picture 14" descr="Linha Alerta&#10;800 200 212&#10;report@linhaalerta.internetsegura.pt">
              <a:hlinkClick r:id="rId8"/>
              <a:extLst>
                <a:ext uri="{FF2B5EF4-FFF2-40B4-BE49-F238E27FC236}">
                  <a16:creationId xmlns:a16="http://schemas.microsoft.com/office/drawing/2014/main" id="{FEF4D86A-C632-4895-A71E-A0CEB9574F8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066" y="5213225"/>
              <a:ext cx="3321911" cy="92843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467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07C1FA3-3A8A-4143-ABE6-94695BC2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</p:spPr>
        <p:txBody>
          <a:bodyPr/>
          <a:lstStyle/>
          <a:p>
            <a:r>
              <a:rPr lang="pt-PT" dirty="0"/>
              <a:t>A rede Europeia</a:t>
            </a:r>
          </a:p>
        </p:txBody>
      </p:sp>
      <p:sp>
        <p:nvSpPr>
          <p:cNvPr id="4" name="Shape 76">
            <a:extLst>
              <a:ext uri="{FF2B5EF4-FFF2-40B4-BE49-F238E27FC236}">
                <a16:creationId xmlns:a16="http://schemas.microsoft.com/office/drawing/2014/main" id="{857CC860-9D96-497D-BE2F-FBCF1D9393B4}"/>
              </a:ext>
            </a:extLst>
          </p:cNvPr>
          <p:cNvSpPr txBox="1">
            <a:spLocks/>
          </p:cNvSpPr>
          <p:nvPr/>
        </p:nvSpPr>
        <p:spPr>
          <a:xfrm>
            <a:off x="1105408" y="2312387"/>
            <a:ext cx="9981185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A Insafe e </a:t>
            </a:r>
            <a:r>
              <a:rPr lang="pt-PT" sz="2400" kern="0" dirty="0" err="1">
                <a:solidFill>
                  <a:srgbClr val="000000"/>
                </a:solidFill>
              </a:rPr>
              <a:t>Inhope</a:t>
            </a:r>
            <a:r>
              <a:rPr lang="pt-PT" sz="2400" kern="0" dirty="0">
                <a:solidFill>
                  <a:srgbClr val="000000"/>
                </a:solidFill>
              </a:rPr>
              <a:t> são redes Europeias com mais de 30 Centros Nacionais em toda Europa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Estas redes coordenam e atuam como pontos de contacto entre cada Centro Nacional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A rede Insafe conta com um repositório Europeu de conteúdos de elevada qualidade para a promoção do uso seguro da Internet. 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Visite em </a:t>
            </a:r>
            <a:r>
              <a:rPr lang="pt-PT" sz="2400" kern="0" dirty="0">
                <a:solidFill>
                  <a:srgbClr val="000000"/>
                </a:solidFill>
                <a:hlinkClick r:id="rId2"/>
              </a:rPr>
              <a:t>www.betterinternetforkids.eu</a:t>
            </a:r>
            <a:endParaRPr lang="pt-PT" sz="2400" kern="0" dirty="0">
              <a:solidFill>
                <a:srgbClr val="000000"/>
              </a:solidFill>
            </a:endParaRPr>
          </a:p>
        </p:txBody>
      </p:sp>
      <p:pic>
        <p:nvPicPr>
          <p:cNvPr id="5" name="Picture 2" descr="C:\Users\pedro.marques\Desktop\europe.png">
            <a:extLst>
              <a:ext uri="{FF2B5EF4-FFF2-40B4-BE49-F238E27FC236}">
                <a16:creationId xmlns:a16="http://schemas.microsoft.com/office/drawing/2014/main" id="{5139EFD6-6C56-4DB2-BFBB-A6EAA8C2B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60" y="320171"/>
            <a:ext cx="2656296" cy="1968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pedro.marques\OneDrive\FCT\Internet Segura\Imagens\Consórcio\Inhope InSafe.png">
            <a:extLst>
              <a:ext uri="{FF2B5EF4-FFF2-40B4-BE49-F238E27FC236}">
                <a16:creationId xmlns:a16="http://schemas.microsoft.com/office/drawing/2014/main" id="{3ABA5711-5A90-47C5-937F-A4BB6A68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45" y="406331"/>
            <a:ext cx="1758520" cy="10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1">
            <a:hlinkClick r:id="rId5"/>
            <a:extLst>
              <a:ext uri="{FF2B5EF4-FFF2-40B4-BE49-F238E27FC236}">
                <a16:creationId xmlns:a16="http://schemas.microsoft.com/office/drawing/2014/main" id="{27DE8E96-279C-4FA6-9517-70CF00CF5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530" y="320171"/>
            <a:ext cx="2423437" cy="1881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5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o Dia da Internet mais Segura</a:t>
            </a: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B6A44393-7ECD-4D13-816C-CF03408E9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" t="10079" r="48235" b="10079"/>
          <a:stretch/>
        </p:blipFill>
        <p:spPr>
          <a:xfrm>
            <a:off x="9935111" y="512269"/>
            <a:ext cx="1681331" cy="1655843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2013689" y="2205889"/>
            <a:ext cx="7949152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en" sz="2667" kern="0" dirty="0">
                <a:solidFill>
                  <a:srgbClr val="000000"/>
                </a:solidFill>
                <a:latin typeface="Sniglet" panose="020B0604020202020204" charset="0"/>
              </a:rPr>
              <a:t>Com origem no projeto EU SafeBorders, o Dia da Internet mais Segura é uma iniciativa desenvolvida em toda a Europa desde 2004.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en" sz="2667" kern="0" dirty="0">
                <a:solidFill>
                  <a:srgbClr val="000000"/>
                </a:solidFill>
                <a:latin typeface="Sniglet" panose="020B0604020202020204" charset="0"/>
              </a:rPr>
              <a:t>A iniciativa tem como objetivo alertar os utilizadores para diferentes temáticas emergentes ligadas decorrentes do uso seguro da Internet.</a:t>
            </a:r>
          </a:p>
        </p:txBody>
      </p:sp>
    </p:spTree>
    <p:extLst>
      <p:ext uri="{BB962C8B-B14F-4D97-AF65-F5344CB8AC3E}">
        <p14:creationId xmlns:p14="http://schemas.microsoft.com/office/powerpoint/2010/main" val="33586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1.</a:t>
            </a:r>
          </a:p>
          <a:p>
            <a:r>
              <a:rPr lang="pt-PT" i="1" dirty="0" err="1"/>
              <a:t>Fake</a:t>
            </a:r>
            <a:r>
              <a:rPr lang="pt-PT" i="1" dirty="0"/>
              <a:t> </a:t>
            </a:r>
            <a:r>
              <a:rPr lang="pt-PT" i="1" dirty="0" err="1"/>
              <a:t>News</a:t>
            </a:r>
            <a:endParaRPr lang="en" i="1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7591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Só porque alguém escreveu algo, não o torna verdade…</a:t>
            </a:r>
            <a:endParaRPr lang="en" dirty="0"/>
          </a:p>
        </p:txBody>
      </p:sp>
      <p:pic>
        <p:nvPicPr>
          <p:cNvPr id="2050" name="Picture 2" descr="Imagem de um meme em que Batman está a dar um estalo no Robin quando este estava a dizer &quot;Se está escrito na Net&quot;. Batman interrompe-o e diz &quot;Epá, cala-te!&quot;">
            <a:extLst>
              <a:ext uri="{FF2B5EF4-FFF2-40B4-BE49-F238E27FC236}">
                <a16:creationId xmlns:a16="http://schemas.microsoft.com/office/drawing/2014/main" id="{D4CAF217-2402-4CF3-B06E-A5813054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" b="13475"/>
          <a:stretch/>
        </p:blipFill>
        <p:spPr bwMode="auto">
          <a:xfrm rot="21094433">
            <a:off x="927550" y="1868519"/>
            <a:ext cx="4063159" cy="3430028"/>
          </a:xfrm>
          <a:prstGeom prst="roundRect">
            <a:avLst>
              <a:gd name="adj" fmla="val 5851"/>
            </a:avLst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em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1273</Words>
  <Application>Microsoft Office PowerPoint</Application>
  <PresentationFormat>Ecrã Panorâmico</PresentationFormat>
  <Paragraphs>160</Paragraphs>
  <Slides>36</Slides>
  <Notes>20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36</vt:i4>
      </vt:variant>
    </vt:vector>
  </HeadingPairs>
  <TitlesOfParts>
    <vt:vector size="47" baseType="lpstr">
      <vt:lpstr>Arial</vt:lpstr>
      <vt:lpstr>Bangers</vt:lpstr>
      <vt:lpstr>Calibri</vt:lpstr>
      <vt:lpstr>Calibri Light</vt:lpstr>
      <vt:lpstr>Montserrat</vt:lpstr>
      <vt:lpstr>Open Sans</vt:lpstr>
      <vt:lpstr>Roboto</vt:lpstr>
      <vt:lpstr>Sniglet</vt:lpstr>
      <vt:lpstr>Tema do Office</vt:lpstr>
      <vt:lpstr>Jachimo template</vt:lpstr>
      <vt:lpstr>1_Aemelia template</vt:lpstr>
      <vt:lpstr>Apresentação do PowerPoint</vt:lpstr>
      <vt:lpstr>Apresentação do PowerPoint</vt:lpstr>
      <vt:lpstr>Olá!</vt:lpstr>
      <vt:lpstr>Já conheces o centro?</vt:lpstr>
      <vt:lpstr>A missão do CIS</vt:lpstr>
      <vt:lpstr>Os serviços do Centro Internet Segura</vt:lpstr>
      <vt:lpstr>A rede Europeia</vt:lpstr>
      <vt:lpstr>Apresentação do PowerPoint</vt:lpstr>
      <vt:lpstr>1. Fake News</vt:lpstr>
      <vt:lpstr>Apresentação do PowerPoint</vt:lpstr>
      <vt:lpstr>Apresentação do PowerPoint</vt:lpstr>
      <vt:lpstr>Apresentação do PowerPoint</vt:lpstr>
      <vt:lpstr>Apresentação do PowerPoint</vt:lpstr>
      <vt:lpstr>2. Pegada Digital</vt:lpstr>
      <vt:lpstr>Apresentação do PowerPoint</vt:lpstr>
      <vt:lpstr>Apresentação do PowerPoint</vt:lpstr>
      <vt:lpstr>Apresentação do PowerPoint</vt:lpstr>
      <vt:lpstr>3. Dependências online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Relacionamentos Online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Dúvidas?</vt:lpstr>
      <vt:lpstr>A tecnologia, não  é boa, não é má  e também  não é neutra</vt:lpstr>
      <vt:lpstr>Precisa de Ajuda?</vt:lpstr>
      <vt:lpstr>Mantenha-se atento e acompanhe o CIS em:</vt:lpstr>
      <vt:lpstr>Conheça alguns dos Melhores trabalhos  Do passatempo “aceita o Desafio 2018!”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Marques</dc:creator>
  <cp:lastModifiedBy>Sofia Rasgado</cp:lastModifiedBy>
  <cp:revision>3</cp:revision>
  <dcterms:created xsi:type="dcterms:W3CDTF">2018-03-01T16:20:37Z</dcterms:created>
  <dcterms:modified xsi:type="dcterms:W3CDTF">2019-12-17T18:04:21Z</dcterms:modified>
</cp:coreProperties>
</file>